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83" r:id="rId2"/>
    <p:sldId id="257" r:id="rId3"/>
    <p:sldId id="258" r:id="rId4"/>
    <p:sldId id="280" r:id="rId5"/>
    <p:sldId id="279" r:id="rId6"/>
    <p:sldId id="260" r:id="rId7"/>
    <p:sldId id="261" r:id="rId8"/>
    <p:sldId id="274" r:id="rId9"/>
    <p:sldId id="275" r:id="rId10"/>
    <p:sldId id="285" r:id="rId11"/>
    <p:sldId id="265" r:id="rId12"/>
    <p:sldId id="266" r:id="rId13"/>
    <p:sldId id="276" r:id="rId14"/>
    <p:sldId id="284" r:id="rId15"/>
    <p:sldId id="286" r:id="rId16"/>
    <p:sldId id="287" r:id="rId17"/>
    <p:sldId id="28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07" autoAdjust="0"/>
    <p:restoredTop sz="99806" autoAdjust="0"/>
  </p:normalViewPr>
  <p:slideViewPr>
    <p:cSldViewPr snapToGrid="0" snapToObjects="1">
      <p:cViewPr>
        <p:scale>
          <a:sx n="75" d="100"/>
          <a:sy n="75" d="100"/>
        </p:scale>
        <p:origin x="-1088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116D61-A532-0748-91D5-D4EA7875866A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80203-1E77-E14D-9E62-504AAFE95D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55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617641-A3EB-489B-8B14-5C3C3995480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35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7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8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32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08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96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5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7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F95C-9976-D544-9BD5-552DD73F3E89}" type="datetimeFigureOut">
              <a:rPr lang="en-US" smtClean="0"/>
              <a:pPr/>
              <a:t>23/07/13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6287-C0C6-414B-A4F4-5BA66B8290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651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eg"/><Relationship Id="rId3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4" Type="http://schemas.openxmlformats.org/officeDocument/2006/relationships/image" Target="../media/image24.jpeg"/><Relationship Id="rId5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6.jpe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7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image" Target="../media/image2.pn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5" Type="http://schemas.openxmlformats.org/officeDocument/2006/relationships/image" Target="../media/image19.jpeg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13323" y="274320"/>
            <a:ext cx="7916091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BatangChe" pitchFamily="49" charset="-127"/>
                <a:ea typeface="BatangChe" pitchFamily="49" charset="-127"/>
                <a:cs typeface="Arial"/>
              </a:rPr>
              <a:t>KONFERENSIA </a:t>
            </a:r>
          </a:p>
          <a:p>
            <a:pPr algn="ctr"/>
            <a:r>
              <a:rPr lang="en-US" sz="2400" b="1" dirty="0" smtClean="0">
                <a:latin typeface="BatangChe" pitchFamily="49" charset="-127"/>
                <a:ea typeface="BatangChe" pitchFamily="49" charset="-127"/>
                <a:cs typeface="Arial"/>
              </a:rPr>
              <a:t>BUKA HATENE TIMOR LESTE</a:t>
            </a:r>
          </a:p>
          <a:p>
            <a:pPr algn="ctr"/>
            <a:endParaRPr lang="en-US" sz="2800" b="1" dirty="0" smtClean="0">
              <a:latin typeface="BatangChe" pitchFamily="49" charset="-127"/>
              <a:ea typeface="BatangChe" pitchFamily="49" charset="-127"/>
              <a:cs typeface="Arial"/>
            </a:endParaRPr>
          </a:p>
          <a:p>
            <a:pPr algn="ctr"/>
            <a:r>
              <a:rPr lang="en-US" sz="2000" b="1" dirty="0" err="1" smtClean="0">
                <a:latin typeface="BatangChe" pitchFamily="49" charset="-127"/>
                <a:ea typeface="BatangChe" pitchFamily="49" charset="-127"/>
                <a:cs typeface="Arial"/>
              </a:rPr>
              <a:t>Ekspresaun</a:t>
            </a:r>
            <a:r>
              <a:rPr lang="en-US" sz="2000" b="1" dirty="0" smtClean="0">
                <a:latin typeface="BatangChe" pitchFamily="49" charset="-127"/>
                <a:ea typeface="BatangChe" pitchFamily="49" charset="-127"/>
                <a:cs typeface="Arial"/>
              </a:rPr>
              <a:t> Kultura Fataluku </a:t>
            </a:r>
          </a:p>
          <a:p>
            <a:pPr algn="ctr"/>
            <a:r>
              <a:rPr lang="en-US" sz="2000" b="1" dirty="0" err="1" smtClean="0">
                <a:latin typeface="BatangChe" pitchFamily="49" charset="-127"/>
                <a:ea typeface="BatangChe" pitchFamily="49" charset="-127"/>
                <a:cs typeface="Arial"/>
              </a:rPr>
              <a:t>nebe</a:t>
            </a:r>
            <a:r>
              <a:rPr lang="en-US" sz="2000" b="1" dirty="0" smtClean="0">
                <a:latin typeface="BatangChe" pitchFamily="49" charset="-127"/>
                <a:ea typeface="BatangChe" pitchFamily="49" charset="-127"/>
                <a:cs typeface="Arial"/>
              </a:rPr>
              <a:t> </a:t>
            </a:r>
            <a:r>
              <a:rPr lang="en-US" sz="2000" b="1" dirty="0" err="1" smtClean="0">
                <a:latin typeface="BatangChe" pitchFamily="49" charset="-127"/>
                <a:ea typeface="BatangChe" pitchFamily="49" charset="-127"/>
                <a:cs typeface="Arial"/>
              </a:rPr>
              <a:t>atu</a:t>
            </a:r>
            <a:r>
              <a:rPr lang="en-US" sz="2000" b="1" dirty="0" smtClean="0">
                <a:latin typeface="BatangChe" pitchFamily="49" charset="-127"/>
                <a:ea typeface="BatangChe" pitchFamily="49" charset="-127"/>
                <a:cs typeface="Arial"/>
              </a:rPr>
              <a:t> </a:t>
            </a:r>
            <a:r>
              <a:rPr lang="en-US" sz="2000" b="1" dirty="0" err="1" smtClean="0">
                <a:latin typeface="BatangChe" pitchFamily="49" charset="-127"/>
                <a:ea typeface="BatangChe" pitchFamily="49" charset="-127"/>
                <a:cs typeface="Arial"/>
              </a:rPr>
              <a:t>sei</a:t>
            </a:r>
            <a:r>
              <a:rPr lang="en-US" sz="2000" b="1" dirty="0" smtClean="0">
                <a:latin typeface="BatangChe" pitchFamily="49" charset="-127"/>
                <a:ea typeface="BatangChe" pitchFamily="49" charset="-127"/>
                <a:cs typeface="Arial"/>
              </a:rPr>
              <a:t> </a:t>
            </a:r>
            <a:r>
              <a:rPr lang="en-US" sz="2000" b="1" dirty="0" err="1" smtClean="0">
                <a:latin typeface="BatangChe" pitchFamily="49" charset="-127"/>
                <a:ea typeface="BatangChe" pitchFamily="49" charset="-127"/>
                <a:cs typeface="Arial"/>
              </a:rPr>
              <a:t>lakon</a:t>
            </a:r>
            <a:endParaRPr lang="en-US" sz="4000" dirty="0" smtClean="0">
              <a:latin typeface="BatangChe" pitchFamily="49" charset="-127"/>
              <a:ea typeface="BatangChe" pitchFamily="49" charset="-127"/>
              <a:cs typeface="Arial"/>
            </a:endParaRPr>
          </a:p>
          <a:p>
            <a:pPr algn="ctr"/>
            <a:endParaRPr lang="en-US" sz="4000" dirty="0" smtClean="0">
              <a:latin typeface="Arial"/>
              <a:cs typeface="Arial"/>
            </a:endParaRPr>
          </a:p>
          <a:p>
            <a:pPr algn="ctr"/>
            <a:endParaRPr lang="en-US" sz="4000" dirty="0" smtClean="0">
              <a:latin typeface="Arial"/>
              <a:cs typeface="Arial"/>
            </a:endParaRPr>
          </a:p>
          <a:p>
            <a:pPr algn="ctr"/>
            <a:endParaRPr lang="en-US" sz="4000" dirty="0" smtClean="0">
              <a:latin typeface="Arial"/>
              <a:cs typeface="Arial"/>
            </a:endParaRPr>
          </a:p>
          <a:p>
            <a:pPr algn="ctr"/>
            <a:endParaRPr lang="en-US" sz="4000" dirty="0" smtClean="0">
              <a:latin typeface="Arial"/>
              <a:cs typeface="Arial"/>
            </a:endParaRPr>
          </a:p>
          <a:p>
            <a:pPr algn="ctr"/>
            <a:endParaRPr lang="en-US" spc="200" dirty="0" smtClean="0">
              <a:latin typeface="Arial"/>
              <a:cs typeface="Arial"/>
            </a:endParaRPr>
          </a:p>
          <a:p>
            <a:pPr algn="ctr"/>
            <a:r>
              <a:rPr lang="en-US" i="1" spc="200" dirty="0" err="1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Justino</a:t>
            </a:r>
            <a:r>
              <a:rPr lang="en-US" i="1" spc="2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r>
              <a:rPr lang="en-US" i="1" spc="200" dirty="0" err="1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Valentim</a:t>
            </a:r>
            <a:r>
              <a:rPr lang="en-US" i="1" spc="2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  <a:r>
              <a:rPr lang="en-US" i="1" spc="200" dirty="0" err="1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Cailoru</a:t>
            </a:r>
            <a:r>
              <a:rPr lang="en-US" i="1" spc="200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</a:t>
            </a:r>
          </a:p>
          <a:p>
            <a:pPr algn="ctr"/>
            <a:r>
              <a:rPr lang="en-US" sz="1200" i="1" dirty="0" err="1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Peskizador</a:t>
            </a:r>
            <a:r>
              <a:rPr lang="en-US" sz="1200" i="1" dirty="0" smtClean="0">
                <a:latin typeface="Aharoni" pitchFamily="2" charset="-79"/>
                <a:ea typeface="Batang" pitchFamily="18" charset="-127"/>
                <a:cs typeface="Aharoni" pitchFamily="2" charset="-79"/>
              </a:rPr>
              <a:t> Senior</a:t>
            </a:r>
          </a:p>
        </p:txBody>
      </p:sp>
      <p:pic>
        <p:nvPicPr>
          <p:cNvPr id="4" name="Picture 3" descr="um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4411" y="2369457"/>
            <a:ext cx="2193109" cy="225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13467" y="1744133"/>
            <a:ext cx="4995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Film inserted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440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901988"/>
            <a:ext cx="8153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latin typeface="Arial"/>
                <a:cs typeface="Arial"/>
              </a:rPr>
              <a:t>Sei</a:t>
            </a:r>
            <a:r>
              <a:rPr lang="en-US" sz="2800" b="1" dirty="0" smtClean="0">
                <a:latin typeface="Arial"/>
                <a:cs typeface="Arial"/>
              </a:rPr>
              <a:t> Halo </a:t>
            </a:r>
            <a:r>
              <a:rPr lang="en-US" sz="2800" b="1" dirty="0" err="1" smtClean="0">
                <a:latin typeface="Arial"/>
                <a:cs typeface="Arial"/>
              </a:rPr>
              <a:t>Saida</a:t>
            </a:r>
            <a:r>
              <a:rPr lang="en-US" sz="2800" b="1" dirty="0" smtClean="0">
                <a:latin typeface="Arial"/>
                <a:cs typeface="Arial"/>
              </a:rPr>
              <a:t> Ho </a:t>
            </a:r>
            <a:r>
              <a:rPr lang="en-US" sz="2800" b="1" dirty="0" err="1" smtClean="0">
                <a:latin typeface="Arial"/>
                <a:cs typeface="Arial"/>
              </a:rPr>
              <a:t>Rezultadu</a:t>
            </a:r>
            <a:r>
              <a:rPr lang="en-US" sz="2800" b="1" dirty="0" smtClean="0">
                <a:latin typeface="Arial"/>
                <a:cs typeface="Arial"/>
              </a:rPr>
              <a:t> Peskiza ? </a:t>
            </a:r>
            <a:endParaRPr lang="en-US" sz="2800" b="1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554480"/>
            <a:ext cx="82296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000"/>
              </a:spcAft>
              <a:buAutoNum type="alphaUcPeriod"/>
            </a:pPr>
            <a:r>
              <a:rPr lang="en-US" sz="2000" dirty="0" err="1" smtClean="0">
                <a:latin typeface="Arial"/>
                <a:cs typeface="Arial"/>
              </a:rPr>
              <a:t>Arkivu</a:t>
            </a:r>
            <a:r>
              <a:rPr lang="en-US" sz="2000" dirty="0" smtClean="0">
                <a:latin typeface="Arial"/>
                <a:cs typeface="Arial"/>
              </a:rPr>
              <a:t>/</a:t>
            </a:r>
            <a:r>
              <a:rPr lang="en-US" sz="2000" dirty="0" err="1" smtClean="0">
                <a:latin typeface="Arial"/>
                <a:cs typeface="Arial"/>
              </a:rPr>
              <a:t>Konservasaun</a:t>
            </a:r>
            <a:endParaRPr lang="en-US" sz="2000" dirty="0" smtClean="0">
              <a:latin typeface="Arial"/>
              <a:cs typeface="Arial"/>
            </a:endParaRPr>
          </a:p>
          <a:p>
            <a:pPr marL="457200" indent="-457200">
              <a:spcAft>
                <a:spcPts val="1000"/>
              </a:spcAft>
              <a:buAutoNum type="arabicPeriod"/>
            </a:pPr>
            <a:r>
              <a:rPr lang="en-US" sz="2000" dirty="0" err="1" smtClean="0">
                <a:latin typeface="Arial"/>
                <a:cs typeface="Arial"/>
              </a:rPr>
              <a:t>Rezultadu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peskiza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sei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rai</a:t>
            </a:r>
            <a:r>
              <a:rPr lang="en-US" sz="2000" dirty="0" smtClean="0">
                <a:latin typeface="Arial"/>
                <a:cs typeface="Arial"/>
              </a:rPr>
              <a:t> /</a:t>
            </a:r>
            <a:r>
              <a:rPr lang="en-US" sz="2000" dirty="0" err="1" smtClean="0">
                <a:latin typeface="Arial"/>
                <a:cs typeface="Arial"/>
              </a:rPr>
              <a:t>arkiva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iha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Sentru</a:t>
            </a:r>
            <a:r>
              <a:rPr lang="en-US" sz="2000" dirty="0" smtClean="0">
                <a:latin typeface="Arial"/>
                <a:cs typeface="Arial"/>
              </a:rPr>
              <a:t> Kultura </a:t>
            </a:r>
            <a:r>
              <a:rPr lang="en-US" sz="2000" dirty="0" err="1" smtClean="0">
                <a:latin typeface="Arial"/>
                <a:cs typeface="Arial"/>
              </a:rPr>
              <a:t>Distritu</a:t>
            </a:r>
            <a:r>
              <a:rPr lang="en-US" sz="2000" dirty="0" smtClean="0">
                <a:latin typeface="Arial"/>
                <a:cs typeface="Arial"/>
              </a:rPr>
              <a:t> Lautem </a:t>
            </a:r>
            <a:r>
              <a:rPr lang="en-US" sz="2000" dirty="0" err="1" smtClean="0">
                <a:latin typeface="Arial"/>
                <a:cs typeface="Arial"/>
              </a:rPr>
              <a:t>hodi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 smtClean="0">
                <a:latin typeface="Arial"/>
                <a:cs typeface="Arial"/>
              </a:rPr>
              <a:t>sai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 smtClean="0">
                <a:latin typeface="Arial"/>
                <a:cs typeface="Arial"/>
              </a:rPr>
              <a:t>arkivu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ba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Publiku</a:t>
            </a:r>
            <a:r>
              <a:rPr lang="en-US" sz="2000" dirty="0" smtClean="0">
                <a:latin typeface="Arial"/>
                <a:cs typeface="Arial"/>
              </a:rPr>
              <a:t>,   </a:t>
            </a:r>
            <a:r>
              <a:rPr lang="en-US" sz="2000" dirty="0" err="1" smtClean="0">
                <a:latin typeface="Arial"/>
                <a:cs typeface="Arial"/>
              </a:rPr>
              <a:t>prinsipalmente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povu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Distritu</a:t>
            </a:r>
            <a:r>
              <a:rPr lang="en-US" sz="2000" dirty="0" smtClean="0">
                <a:latin typeface="Arial"/>
                <a:cs typeface="Arial"/>
              </a:rPr>
              <a:t> Lautem.</a:t>
            </a:r>
          </a:p>
          <a:p>
            <a:pPr marL="457200" indent="-457200">
              <a:spcAft>
                <a:spcPts val="1000"/>
              </a:spcAft>
              <a:buAutoNum type="arabicPeriod" startAt="2"/>
            </a:pPr>
            <a:r>
              <a:rPr lang="en-US" sz="2000" dirty="0" err="1" smtClean="0">
                <a:latin typeface="Arial"/>
                <a:cs typeface="Arial"/>
              </a:rPr>
              <a:t>Nu’udar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baze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dadus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kultura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nian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hodi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uza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nu’udar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referensia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kultura</a:t>
            </a:r>
            <a:r>
              <a:rPr lang="en-US" sz="2000" dirty="0" smtClean="0">
                <a:latin typeface="Arial"/>
                <a:cs typeface="Arial"/>
              </a:rPr>
              <a:t> ba </a:t>
            </a:r>
            <a:r>
              <a:rPr lang="en-US" sz="2000" dirty="0" err="1" smtClean="0">
                <a:latin typeface="Arial"/>
                <a:cs typeface="Arial"/>
              </a:rPr>
              <a:t>jerasaun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 smtClean="0">
                <a:latin typeface="Arial"/>
                <a:cs typeface="Arial"/>
              </a:rPr>
              <a:t>tuir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mai</a:t>
            </a:r>
            <a:r>
              <a:rPr lang="en-US" sz="2000" dirty="0" smtClean="0">
                <a:latin typeface="Arial"/>
                <a:cs typeface="Arial"/>
              </a:rPr>
              <a:t>.</a:t>
            </a:r>
          </a:p>
          <a:p>
            <a:pPr marL="457200" indent="-457200">
              <a:spcAft>
                <a:spcPts val="1000"/>
              </a:spcAft>
              <a:buAutoNum type="arabicPeriod" startAt="3"/>
            </a:pPr>
            <a:r>
              <a:rPr lang="en-US" sz="2000" dirty="0" err="1" smtClean="0">
                <a:latin typeface="Arial"/>
                <a:cs typeface="Arial"/>
              </a:rPr>
              <a:t>Ema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hotu-hotu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bele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asesu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hodi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koñese</a:t>
            </a:r>
            <a:r>
              <a:rPr lang="en-US" sz="2000" dirty="0" smtClean="0">
                <a:latin typeface="Arial"/>
                <a:cs typeface="Arial"/>
              </a:rPr>
              <a:t>  </a:t>
            </a:r>
            <a:r>
              <a:rPr lang="en-US" sz="2000" dirty="0" err="1" smtClean="0">
                <a:latin typeface="Arial"/>
                <a:cs typeface="Arial"/>
              </a:rPr>
              <a:t>diak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liu</a:t>
            </a:r>
            <a:r>
              <a:rPr lang="en-US" sz="2000" dirty="0" smtClean="0">
                <a:latin typeface="Arial"/>
                <a:cs typeface="Arial"/>
              </a:rPr>
              <a:t> tan Kultura Fataluku.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 descr="D:\Foto Maio 2013\DSC_400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97453" y="4755689"/>
            <a:ext cx="1521536" cy="1176263"/>
          </a:xfrm>
          <a:prstGeom prst="rect">
            <a:avLst/>
          </a:prstGeom>
          <a:noFill/>
        </p:spPr>
      </p:pic>
      <p:pic>
        <p:nvPicPr>
          <p:cNvPr id="6147" name="Picture 3" descr="D:\Foto Maio 2013\DSC_401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1653" y="4755689"/>
            <a:ext cx="1506119" cy="11762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79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22959"/>
            <a:ext cx="815340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Arial"/>
                <a:cs typeface="Arial"/>
              </a:rPr>
              <a:t>Kontinuasaun</a:t>
            </a:r>
            <a:r>
              <a:rPr lang="en-US" sz="2400" dirty="0" smtClean="0">
                <a:latin typeface="Arial"/>
                <a:cs typeface="Arial"/>
              </a:rPr>
              <a:t> …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r>
              <a:rPr lang="en-US" sz="2800" dirty="0" smtClean="0">
                <a:latin typeface="Arial"/>
                <a:cs typeface="Arial"/>
              </a:rPr>
              <a:t>B. </a:t>
            </a:r>
            <a:r>
              <a:rPr lang="en-US" sz="2800" dirty="0" err="1" smtClean="0">
                <a:latin typeface="Arial"/>
                <a:cs typeface="Arial"/>
              </a:rPr>
              <a:t>Oinsa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ita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bele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prezerva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kultura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iha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rial"/>
                <a:cs typeface="Arial"/>
              </a:rPr>
              <a:t>futuru</a:t>
            </a:r>
            <a:r>
              <a:rPr lang="en-US" sz="2800" dirty="0" smtClean="0">
                <a:latin typeface="Arial"/>
                <a:cs typeface="Arial"/>
              </a:rPr>
              <a:t> ?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265680"/>
            <a:ext cx="8153400" cy="3190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spcAft>
                <a:spcPts val="1000"/>
              </a:spcAft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Produs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materiais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muzika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nian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barbarak</a:t>
            </a:r>
            <a:r>
              <a:rPr lang="en-US" sz="2400" dirty="0" smtClean="0">
                <a:latin typeface="Arial"/>
                <a:cs typeface="Arial"/>
              </a:rPr>
              <a:t>  no </a:t>
            </a:r>
            <a:r>
              <a:rPr lang="en-US" sz="2400" dirty="0" err="1" smtClean="0">
                <a:latin typeface="Arial"/>
                <a:cs typeface="Arial"/>
              </a:rPr>
              <a:t>fahe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ba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Eskola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sira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atu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uza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hodi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aprende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Hanorin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muzika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ita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nian</a:t>
            </a:r>
            <a:r>
              <a:rPr lang="en-US" sz="2400" dirty="0" smtClean="0">
                <a:latin typeface="Arial"/>
                <a:cs typeface="Arial"/>
              </a:rPr>
              <a:t> (</a:t>
            </a:r>
            <a:r>
              <a:rPr lang="en-US" sz="2400" dirty="0" err="1" smtClean="0">
                <a:latin typeface="Arial"/>
                <a:cs typeface="Arial"/>
              </a:rPr>
              <a:t>vaihohonu</a:t>
            </a:r>
            <a:r>
              <a:rPr lang="en-US" sz="2400" dirty="0" smtClean="0">
                <a:latin typeface="Arial"/>
                <a:cs typeface="Arial"/>
              </a:rPr>
              <a:t>) </a:t>
            </a:r>
            <a:r>
              <a:rPr lang="en-US" sz="2400" dirty="0" err="1" smtClean="0">
                <a:latin typeface="Arial"/>
                <a:cs typeface="Arial"/>
              </a:rPr>
              <a:t>iha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Eskola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sira</a:t>
            </a:r>
            <a:endParaRPr lang="en-US" sz="2400" dirty="0" smtClean="0">
              <a:latin typeface="Arial"/>
              <a:cs typeface="Arial"/>
            </a:endParaRP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Hanorin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labarik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sira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atu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aprende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homan</a:t>
            </a:r>
            <a:r>
              <a:rPr lang="en-US" sz="2400" dirty="0" smtClean="0">
                <a:latin typeface="Arial"/>
                <a:cs typeface="Arial"/>
              </a:rPr>
              <a:t> no </a:t>
            </a:r>
            <a:r>
              <a:rPr lang="en-US" sz="2400" dirty="0" err="1" smtClean="0">
                <a:latin typeface="Arial"/>
                <a:cs typeface="Arial"/>
              </a:rPr>
              <a:t>aprende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kesi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kabaas</a:t>
            </a:r>
            <a:r>
              <a:rPr lang="en-US" sz="2400" dirty="0" smtClean="0">
                <a:latin typeface="Arial"/>
                <a:cs typeface="Arial"/>
              </a:rPr>
              <a:t> no </a:t>
            </a:r>
            <a:r>
              <a:rPr lang="en-US" sz="2400" dirty="0" err="1" smtClean="0">
                <a:latin typeface="Arial"/>
                <a:cs typeface="Arial"/>
              </a:rPr>
              <a:t>aprende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soru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tais</a:t>
            </a:r>
            <a:endParaRPr lang="en-US" sz="2400" dirty="0" smtClean="0">
              <a:latin typeface="Arial"/>
              <a:cs typeface="Arial"/>
            </a:endParaRP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US" sz="2400" dirty="0" err="1" smtClean="0">
                <a:latin typeface="Arial"/>
                <a:cs typeface="Arial"/>
              </a:rPr>
              <a:t>Promove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abilidade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povu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ninian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liu</a:t>
            </a:r>
            <a:r>
              <a:rPr lang="en-US" sz="2400" dirty="0" smtClean="0">
                <a:latin typeface="Arial"/>
                <a:cs typeface="Arial"/>
              </a:rPr>
              <a:t> husi workshop </a:t>
            </a:r>
          </a:p>
          <a:p>
            <a:pPr marL="514350" indent="-514350">
              <a:spcAft>
                <a:spcPts val="1000"/>
              </a:spcAft>
              <a:buAutoNum type="arabicPeriod"/>
            </a:pPr>
            <a:r>
              <a:rPr lang="en-US" sz="2400" dirty="0" smtClean="0">
                <a:latin typeface="Arial"/>
                <a:cs typeface="Arial"/>
              </a:rPr>
              <a:t>Halo </a:t>
            </a:r>
            <a:r>
              <a:rPr lang="en-US" sz="2400" dirty="0" err="1" smtClean="0">
                <a:latin typeface="Arial"/>
                <a:cs typeface="Arial"/>
              </a:rPr>
              <a:t>eventus</a:t>
            </a:r>
            <a:r>
              <a:rPr lang="en-US" sz="2400" dirty="0" smtClean="0">
                <a:latin typeface="Arial"/>
                <a:cs typeface="Arial"/>
              </a:rPr>
              <a:t> festival </a:t>
            </a:r>
            <a:r>
              <a:rPr lang="en-US" sz="2400" dirty="0" err="1" smtClean="0">
                <a:latin typeface="Arial"/>
                <a:cs typeface="Arial"/>
              </a:rPr>
              <a:t>kultura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iha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Distritu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laran</a:t>
            </a:r>
            <a:endParaRPr lang="en-US" sz="2400" dirty="0" smtClean="0">
              <a:latin typeface="Arial"/>
              <a:cs typeface="Arial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0731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75640"/>
            <a:ext cx="8153400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latin typeface="Arial"/>
                <a:cs typeface="Arial"/>
              </a:rPr>
              <a:t>Mai </a:t>
            </a:r>
            <a:r>
              <a:rPr lang="en-US" sz="3600" dirty="0" err="1" smtClean="0">
                <a:latin typeface="Arial"/>
                <a:cs typeface="Arial"/>
              </a:rPr>
              <a:t>ita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prezerva</a:t>
            </a:r>
            <a:r>
              <a:rPr lang="en-US" sz="3600" dirty="0" smtClean="0">
                <a:latin typeface="Arial"/>
                <a:cs typeface="Arial"/>
              </a:rPr>
              <a:t> no </a:t>
            </a:r>
            <a:r>
              <a:rPr lang="en-US" sz="3600" dirty="0" err="1" smtClean="0">
                <a:latin typeface="Arial"/>
                <a:cs typeface="Arial"/>
              </a:rPr>
              <a:t>dezenvolve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ita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ita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ninia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kultura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hodi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atrai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turista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sira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mai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iha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ita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err="1" smtClean="0">
                <a:latin typeface="Arial"/>
                <a:cs typeface="Arial"/>
              </a:rPr>
              <a:t>ninia</a:t>
            </a:r>
            <a:r>
              <a:rPr lang="en-US" sz="3600" dirty="0" smtClean="0">
                <a:latin typeface="Arial"/>
                <a:cs typeface="Arial"/>
              </a:rPr>
              <a:t> rain!</a:t>
            </a:r>
            <a:endParaRPr lang="en-US" sz="3600" dirty="0">
              <a:latin typeface="Arial"/>
              <a:cs typeface="Arial"/>
            </a:endParaRPr>
          </a:p>
        </p:txBody>
      </p:sp>
      <p:pic>
        <p:nvPicPr>
          <p:cNvPr id="4098" name="Picture 2" descr="C:\Users\JUST\Documents\Foto Maio-Junho011\DSC0097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65900" y="2882366"/>
            <a:ext cx="2913017" cy="2477035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1565195"/>
            <a:ext cx="8077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i="1" dirty="0" smtClean="0">
                <a:latin typeface="Arial"/>
                <a:cs typeface="Arial"/>
              </a:rPr>
              <a:t>Many Hands International </a:t>
            </a:r>
          </a:p>
          <a:p>
            <a:pPr algn="ctr"/>
            <a:endParaRPr lang="en-AU" sz="2400" b="1" i="1" dirty="0" smtClean="0">
              <a:latin typeface="Arial"/>
              <a:cs typeface="Arial"/>
            </a:endParaRPr>
          </a:p>
          <a:p>
            <a:pPr algn="ctr"/>
            <a:r>
              <a:rPr lang="en-AU" sz="2800" dirty="0" err="1" smtClean="0">
                <a:latin typeface="Arial"/>
                <a:cs typeface="Arial"/>
              </a:rPr>
              <a:t>hetan</a:t>
            </a:r>
            <a:r>
              <a:rPr lang="en-AU" sz="2800" dirty="0" smtClean="0">
                <a:latin typeface="Arial"/>
                <a:cs typeface="Arial"/>
              </a:rPr>
              <a:t> </a:t>
            </a:r>
            <a:r>
              <a:rPr lang="en-AU" sz="2800" dirty="0" err="1" smtClean="0">
                <a:latin typeface="Arial"/>
                <a:cs typeface="Arial"/>
              </a:rPr>
              <a:t>apoiu</a:t>
            </a:r>
            <a:r>
              <a:rPr lang="en-AU" sz="2800" dirty="0" smtClean="0">
                <a:latin typeface="Arial"/>
                <a:cs typeface="Arial"/>
              </a:rPr>
              <a:t> husi</a:t>
            </a:r>
          </a:p>
          <a:p>
            <a:pPr algn="ctr"/>
            <a:endParaRPr lang="en-AU" sz="2800" dirty="0">
              <a:latin typeface="Arial"/>
              <a:cs typeface="Arial"/>
            </a:endParaRPr>
          </a:p>
          <a:p>
            <a:pPr algn="ctr"/>
            <a:r>
              <a:rPr lang="en-AU" sz="2400" dirty="0" smtClean="0">
                <a:latin typeface="Arial"/>
                <a:cs typeface="Arial"/>
              </a:rPr>
              <a:t>US </a:t>
            </a:r>
            <a:r>
              <a:rPr lang="en-AU" sz="2400" dirty="0" err="1" smtClean="0">
                <a:latin typeface="Arial"/>
                <a:cs typeface="Arial"/>
              </a:rPr>
              <a:t>Abassadors</a:t>
            </a:r>
            <a:r>
              <a:rPr lang="en-AU" sz="2400" dirty="0" smtClean="0">
                <a:latin typeface="Arial"/>
                <a:cs typeface="Arial"/>
              </a:rPr>
              <a:t> Fund For Cultural Preservations 2012</a:t>
            </a:r>
          </a:p>
          <a:p>
            <a:pPr algn="ctr"/>
            <a:r>
              <a:rPr lang="en-AU" sz="2400" dirty="0" smtClean="0">
                <a:latin typeface="Arial"/>
                <a:cs typeface="Arial"/>
              </a:rPr>
              <a:t>US </a:t>
            </a:r>
            <a:r>
              <a:rPr lang="en-AU" sz="2400" dirty="0" err="1" smtClean="0">
                <a:latin typeface="Arial"/>
                <a:cs typeface="Arial"/>
              </a:rPr>
              <a:t>Embasy</a:t>
            </a:r>
            <a:r>
              <a:rPr lang="en-AU" sz="2400" dirty="0" smtClean="0">
                <a:latin typeface="Arial"/>
                <a:cs typeface="Arial"/>
              </a:rPr>
              <a:t>, Dili, Timor Leste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02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69536"/>
            <a:ext cx="7924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smtClean="0"/>
              <a:t>SE Arte no Kultura husi V </a:t>
            </a:r>
            <a:r>
              <a:rPr lang="en-US" sz="2000" dirty="0" err="1" smtClean="0"/>
              <a:t>Governu</a:t>
            </a:r>
            <a:r>
              <a:rPr lang="en-US" sz="2000" dirty="0" smtClean="0"/>
              <a:t> RDTL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smtClean="0"/>
              <a:t>US Ambassadors Fund for Cultural Preservation, US Embassy, Dili, Timor Leste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err="1" smtClean="0"/>
              <a:t>AUSAid</a:t>
            </a:r>
            <a:endParaRPr lang="en-US" sz="2000" dirty="0" smtClean="0"/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err="1" smtClean="0"/>
              <a:t>Governu</a:t>
            </a:r>
            <a:r>
              <a:rPr lang="en-US" sz="2000" dirty="0" smtClean="0"/>
              <a:t> </a:t>
            </a:r>
            <a:r>
              <a:rPr lang="en-US" sz="2000" dirty="0" err="1" smtClean="0"/>
              <a:t>Lokal</a:t>
            </a:r>
            <a:r>
              <a:rPr lang="en-US" sz="2000" dirty="0" smtClean="0"/>
              <a:t> </a:t>
            </a:r>
            <a:r>
              <a:rPr lang="en-US" sz="2000" dirty="0" err="1" smtClean="0"/>
              <a:t>Distritu</a:t>
            </a:r>
            <a:r>
              <a:rPr lang="en-US" sz="2000" dirty="0" smtClean="0"/>
              <a:t> Lautem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err="1" smtClean="0"/>
              <a:t>Departamentu</a:t>
            </a:r>
            <a:r>
              <a:rPr lang="en-US" sz="2000" dirty="0" smtClean="0"/>
              <a:t> </a:t>
            </a:r>
            <a:r>
              <a:rPr lang="en-US" sz="2000" dirty="0" err="1" smtClean="0"/>
              <a:t>Edukasaun</a:t>
            </a:r>
            <a:r>
              <a:rPr lang="en-US" sz="2000" dirty="0" smtClean="0"/>
              <a:t> </a:t>
            </a:r>
            <a:r>
              <a:rPr lang="en-US" sz="2000" dirty="0" err="1" smtClean="0"/>
              <a:t>Distritu</a:t>
            </a:r>
            <a:r>
              <a:rPr lang="en-US" sz="2000" dirty="0" smtClean="0"/>
              <a:t> Lautem</a:t>
            </a:r>
          </a:p>
          <a:p>
            <a:pPr marL="457200" indent="-457200">
              <a:spcAft>
                <a:spcPts val="1200"/>
              </a:spcAft>
              <a:buFont typeface="Wingdings" charset="2"/>
              <a:buChar char="Ø"/>
            </a:pPr>
            <a:r>
              <a:rPr lang="en-US" sz="2000" dirty="0" err="1" smtClean="0"/>
              <a:t>Lideres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Komunitarius</a:t>
            </a:r>
            <a:r>
              <a:rPr lang="en-US" sz="2000" dirty="0" smtClean="0"/>
              <a:t> no  </a:t>
            </a:r>
            <a:r>
              <a:rPr lang="en-US" sz="2000" dirty="0" err="1" smtClean="0"/>
              <a:t>Komunidade</a:t>
            </a:r>
            <a:r>
              <a:rPr lang="en-US" sz="2000" dirty="0" smtClean="0"/>
              <a:t> </a:t>
            </a:r>
            <a:r>
              <a:rPr lang="en-US" sz="2000" dirty="0" err="1" smtClean="0"/>
              <a:t>Fataluku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Arial"/>
                <a:cs typeface="Arial"/>
              </a:rPr>
              <a:t>Many Hands International</a:t>
            </a:r>
          </a:p>
          <a:p>
            <a:pPr algn="ctr"/>
            <a:r>
              <a:rPr lang="en-US" sz="3200" dirty="0" err="1" smtClean="0">
                <a:latin typeface="Arial"/>
                <a:cs typeface="Arial"/>
              </a:rPr>
              <a:t>Agradese</a:t>
            </a:r>
            <a:r>
              <a:rPr lang="en-US" sz="3200" dirty="0" smtClean="0">
                <a:latin typeface="Arial"/>
                <a:cs typeface="Arial"/>
              </a:rPr>
              <a:t> </a:t>
            </a:r>
            <a:r>
              <a:rPr lang="en-US" sz="3200" dirty="0" err="1" smtClean="0">
                <a:latin typeface="Arial"/>
                <a:cs typeface="Arial"/>
              </a:rPr>
              <a:t>ba</a:t>
            </a:r>
            <a:r>
              <a:rPr lang="en-US" sz="3200" dirty="0" smtClean="0">
                <a:latin typeface="Arial"/>
                <a:cs typeface="Arial"/>
              </a:rPr>
              <a:t> :</a:t>
            </a:r>
            <a:endParaRPr lang="en-US" sz="3200" dirty="0">
              <a:latin typeface="Arial"/>
              <a:cs typeface="Arial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26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1981200"/>
            <a:ext cx="616712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600"/>
              </a:spcAft>
            </a:pPr>
            <a:r>
              <a:rPr lang="en-US" dirty="0" err="1" smtClean="0">
                <a:latin typeface="Arial"/>
                <a:cs typeface="Arial"/>
              </a:rPr>
              <a:t>Justino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>
                <a:latin typeface="Arial"/>
                <a:cs typeface="Arial"/>
              </a:rPr>
              <a:t>Valentim</a:t>
            </a:r>
            <a:r>
              <a:rPr lang="en-US" dirty="0">
                <a:latin typeface="Arial"/>
                <a:cs typeface="Arial"/>
              </a:rPr>
              <a:t> ( </a:t>
            </a:r>
            <a:r>
              <a:rPr lang="en-US" dirty="0" err="1">
                <a:latin typeface="Arial"/>
                <a:cs typeface="Arial"/>
              </a:rPr>
              <a:t>Responsavel</a:t>
            </a:r>
            <a:r>
              <a:rPr lang="en-US" dirty="0">
                <a:latin typeface="Arial"/>
                <a:cs typeface="Arial"/>
              </a:rPr>
              <a:t>  Peskiza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Maria </a:t>
            </a:r>
            <a:r>
              <a:rPr lang="en-US" dirty="0" err="1">
                <a:latin typeface="Arial"/>
                <a:cs typeface="Arial"/>
              </a:rPr>
              <a:t>Madalena</a:t>
            </a:r>
            <a:r>
              <a:rPr lang="en-US" dirty="0">
                <a:latin typeface="Arial"/>
                <a:cs typeface="Arial"/>
              </a:rPr>
              <a:t> dos Santos (</a:t>
            </a:r>
            <a:r>
              <a:rPr lang="en-US" dirty="0" err="1" smtClean="0">
                <a:latin typeface="Arial"/>
                <a:cs typeface="Arial"/>
              </a:rPr>
              <a:t>Intrevistadora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err="1" smtClean="0">
                <a:latin typeface="Arial"/>
                <a:cs typeface="Arial"/>
              </a:rPr>
              <a:t>Lojistika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pPr lvl="1">
              <a:spcAft>
                <a:spcPts val="600"/>
              </a:spcAft>
            </a:pPr>
            <a:r>
              <a:rPr lang="en-US" dirty="0" err="1" smtClean="0">
                <a:latin typeface="Arial"/>
                <a:cs typeface="Arial"/>
              </a:rPr>
              <a:t>Frederico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Walter R. Caetano (</a:t>
            </a:r>
            <a:r>
              <a:rPr lang="en-US" dirty="0" err="1" smtClean="0">
                <a:latin typeface="Arial"/>
                <a:cs typeface="Arial"/>
              </a:rPr>
              <a:t>Fotografador</a:t>
            </a:r>
            <a:r>
              <a:rPr lang="en-US" dirty="0" smtClean="0">
                <a:latin typeface="Arial"/>
                <a:cs typeface="Arial"/>
              </a:rPr>
              <a:t>/Editor)</a:t>
            </a:r>
          </a:p>
          <a:p>
            <a:pPr lvl="1">
              <a:spcAft>
                <a:spcPts val="600"/>
              </a:spcAft>
            </a:pPr>
            <a:r>
              <a:rPr lang="en-US" dirty="0" smtClean="0">
                <a:latin typeface="Arial"/>
                <a:cs typeface="Arial"/>
              </a:rPr>
              <a:t>Ildefonso </a:t>
            </a:r>
            <a:r>
              <a:rPr lang="en-US" dirty="0">
                <a:latin typeface="Arial"/>
                <a:cs typeface="Arial"/>
              </a:rPr>
              <a:t>da Silva (</a:t>
            </a:r>
            <a:r>
              <a:rPr lang="en-US" dirty="0" err="1" smtClean="0">
                <a:latin typeface="Arial"/>
                <a:cs typeface="Arial"/>
              </a:rPr>
              <a:t>Filmador</a:t>
            </a:r>
            <a:r>
              <a:rPr lang="en-US" dirty="0" smtClean="0">
                <a:latin typeface="Arial"/>
                <a:cs typeface="Arial"/>
              </a:rPr>
              <a:t>/Editor </a:t>
            </a:r>
            <a:r>
              <a:rPr lang="en-US" dirty="0">
                <a:latin typeface="Arial"/>
                <a:cs typeface="Arial"/>
              </a:rPr>
              <a:t>)</a:t>
            </a:r>
            <a:br>
              <a:rPr lang="en-US" dirty="0">
                <a:latin typeface="Arial"/>
                <a:cs typeface="Arial"/>
              </a:rPr>
            </a:b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5240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/>
                <a:cs typeface="Arial"/>
              </a:rPr>
              <a:t>Ekipa Peskiza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SAM_08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9600" y="3657600"/>
            <a:ext cx="4343400" cy="2895600"/>
          </a:xfrm>
          <a:prstGeom prst="rect">
            <a:avLst/>
          </a:prstGeom>
        </p:spPr>
      </p:pic>
      <p:pic>
        <p:nvPicPr>
          <p:cNvPr id="7" name="Picture 6" descr="SAM_1586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97625" y="2349633"/>
            <a:ext cx="1965375" cy="1307967"/>
          </a:xfrm>
          <a:prstGeom prst="rect">
            <a:avLst/>
          </a:prstGeom>
        </p:spPr>
      </p:pic>
      <p:pic>
        <p:nvPicPr>
          <p:cNvPr id="8" name="Picture 7" descr="SAM_1423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33128" y="4565687"/>
            <a:ext cx="2986472" cy="1987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316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79269"/>
            <a:ext cx="6400800" cy="1828800"/>
          </a:xfrm>
        </p:spPr>
        <p:txBody>
          <a:bodyPr>
            <a:noAutofit/>
          </a:bodyPr>
          <a:lstStyle/>
          <a:p>
            <a:r>
              <a:rPr lang="en-US" sz="5400" dirty="0" err="1" smtClean="0"/>
              <a:t>Obrigadu</a:t>
            </a:r>
            <a:r>
              <a:rPr lang="en-US" sz="5400" dirty="0" smtClean="0"/>
              <a:t> </a:t>
            </a:r>
            <a:r>
              <a:rPr lang="en-US" sz="5400" dirty="0" err="1" smtClean="0"/>
              <a:t>ba</a:t>
            </a:r>
            <a:r>
              <a:rPr lang="en-US" sz="5400" dirty="0" smtClean="0"/>
              <a:t> </a:t>
            </a:r>
            <a:r>
              <a:rPr lang="en-US" sz="5400" dirty="0" err="1" smtClean="0"/>
              <a:t>ita</a:t>
            </a:r>
            <a:r>
              <a:rPr lang="en-US" sz="5400" dirty="0" smtClean="0"/>
              <a:t> boot </a:t>
            </a:r>
            <a:r>
              <a:rPr lang="en-US" sz="5400" dirty="0" err="1" smtClean="0"/>
              <a:t>sira</a:t>
            </a:r>
            <a:r>
              <a:rPr lang="en-US" sz="5400" dirty="0" smtClean="0"/>
              <a:t> </a:t>
            </a:r>
            <a:r>
              <a:rPr lang="en-US" sz="5400" dirty="0" err="1" smtClean="0"/>
              <a:t>nia</a:t>
            </a:r>
            <a:r>
              <a:rPr lang="en-US" sz="5400" dirty="0" smtClean="0"/>
              <a:t> </a:t>
            </a:r>
            <a:r>
              <a:rPr lang="en-US" sz="5400" dirty="0" err="1" smtClean="0"/>
              <a:t>atensaun</a:t>
            </a:r>
            <a:r>
              <a:rPr lang="en-US" sz="5400" dirty="0" smtClean="0"/>
              <a:t> !</a:t>
            </a:r>
            <a:endParaRPr lang="en-US" sz="5400" dirty="0"/>
          </a:p>
        </p:txBody>
      </p:sp>
      <p:pic>
        <p:nvPicPr>
          <p:cNvPr id="7170" name="Picture 2" descr="C:\Users\JUST\Documents\Jan 2012\2012-04-11-09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88976" y="2508070"/>
            <a:ext cx="3161211" cy="2858830"/>
          </a:xfrm>
          <a:prstGeom prst="rect">
            <a:avLst/>
          </a:prstGeom>
          <a:noFill/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92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" y="1141720"/>
            <a:ext cx="84023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"/>
              <a:cs typeface="Arial"/>
            </a:endParaRPr>
          </a:p>
          <a:p>
            <a:pPr>
              <a:spcAft>
                <a:spcPts val="1200"/>
              </a:spcAft>
            </a:pPr>
            <a:r>
              <a:rPr lang="en-US" sz="2400" dirty="0" smtClean="0">
                <a:latin typeface="Arial"/>
                <a:cs typeface="Arial"/>
              </a:rPr>
              <a:t>Kultura Fataluku </a:t>
            </a:r>
            <a:r>
              <a:rPr lang="en-US" sz="2400" dirty="0" err="1" smtClean="0">
                <a:latin typeface="Arial"/>
                <a:cs typeface="Arial"/>
              </a:rPr>
              <a:t>nebe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deit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mak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ameasadu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ona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atu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err="1" smtClean="0">
                <a:latin typeface="Arial"/>
                <a:cs typeface="Arial"/>
              </a:rPr>
              <a:t>lakon</a:t>
            </a:r>
            <a:r>
              <a:rPr lang="en-US" sz="2400" dirty="0" smtClean="0">
                <a:latin typeface="Arial"/>
                <a:cs typeface="Arial"/>
              </a:rPr>
              <a:t> ? </a:t>
            </a:r>
          </a:p>
          <a:p>
            <a:pPr>
              <a:spcAft>
                <a:spcPts val="1200"/>
              </a:spcAft>
            </a:pPr>
            <a:r>
              <a:rPr lang="en-US" sz="2200" dirty="0" err="1">
                <a:latin typeface="Arial"/>
                <a:cs typeface="Arial"/>
              </a:rPr>
              <a:t>Tuir</a:t>
            </a:r>
            <a:r>
              <a:rPr lang="en-US" sz="2200" dirty="0">
                <a:latin typeface="Arial"/>
                <a:cs typeface="Arial"/>
              </a:rPr>
              <a:t> Peskiza </a:t>
            </a:r>
            <a:r>
              <a:rPr lang="en-US" sz="2200" dirty="0" err="1">
                <a:latin typeface="Arial"/>
                <a:cs typeface="Arial"/>
              </a:rPr>
              <a:t>nebe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ekipa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Peskizadores</a:t>
            </a:r>
            <a:r>
              <a:rPr lang="en-US" sz="2200" dirty="0">
                <a:latin typeface="Arial"/>
                <a:cs typeface="Arial"/>
              </a:rPr>
              <a:t> MHI </a:t>
            </a:r>
            <a:r>
              <a:rPr lang="en-US" sz="2200" dirty="0" err="1">
                <a:latin typeface="Arial"/>
                <a:cs typeface="Arial"/>
              </a:rPr>
              <a:t>hala’o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iha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Lautem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durante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fulan</a:t>
            </a:r>
            <a:r>
              <a:rPr lang="en-US" sz="2200" dirty="0" smtClean="0">
                <a:latin typeface="Arial"/>
                <a:cs typeface="Arial"/>
              </a:rPr>
              <a:t> 8 </a:t>
            </a:r>
            <a:r>
              <a:rPr lang="en-US" sz="2200" dirty="0" err="1" smtClean="0">
                <a:latin typeface="Arial"/>
                <a:cs typeface="Arial"/>
              </a:rPr>
              <a:t>kona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>
                <a:latin typeface="Arial"/>
                <a:cs typeface="Arial"/>
              </a:rPr>
              <a:t>ba </a:t>
            </a:r>
            <a:r>
              <a:rPr lang="en-US" sz="2200" dirty="0" err="1">
                <a:latin typeface="Arial"/>
                <a:cs typeface="Arial"/>
              </a:rPr>
              <a:t>kultura</a:t>
            </a:r>
            <a:r>
              <a:rPr lang="en-US" sz="2200" dirty="0">
                <a:latin typeface="Arial"/>
                <a:cs typeface="Arial"/>
              </a:rPr>
              <a:t> Fataluku </a:t>
            </a:r>
            <a:r>
              <a:rPr lang="en-US" sz="2200" dirty="0" err="1">
                <a:latin typeface="Arial"/>
                <a:cs typeface="Arial"/>
              </a:rPr>
              <a:t>nebe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ameasadu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atu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lakon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mak</a:t>
            </a:r>
            <a:r>
              <a:rPr lang="en-US" sz="2200" dirty="0">
                <a:latin typeface="Arial"/>
                <a:cs typeface="Arial"/>
              </a:rPr>
              <a:t> : </a:t>
            </a:r>
          </a:p>
          <a:p>
            <a:pPr marL="742950" indent="-742950">
              <a:spcAft>
                <a:spcPts val="1200"/>
              </a:spcAft>
              <a:buAutoNum type="arabicPeriod"/>
            </a:pPr>
            <a:r>
              <a:rPr lang="en-US" sz="2200" dirty="0">
                <a:latin typeface="Arial"/>
                <a:cs typeface="Arial"/>
              </a:rPr>
              <a:t>A.  </a:t>
            </a:r>
            <a:r>
              <a:rPr lang="en-US" sz="2200" dirty="0" err="1">
                <a:latin typeface="Arial"/>
                <a:cs typeface="Arial"/>
              </a:rPr>
              <a:t>Muzika</a:t>
            </a:r>
            <a:r>
              <a:rPr lang="en-US" sz="2200" dirty="0">
                <a:latin typeface="Arial"/>
                <a:cs typeface="Arial"/>
              </a:rPr>
              <a:t>  </a:t>
            </a:r>
          </a:p>
          <a:p>
            <a:pPr lvl="2">
              <a:spcAft>
                <a:spcPts val="1200"/>
              </a:spcAft>
            </a:pPr>
            <a:r>
              <a:rPr lang="en-US" sz="2200" dirty="0">
                <a:latin typeface="Arial"/>
                <a:cs typeface="Arial"/>
              </a:rPr>
              <a:t>	Vaihoho, </a:t>
            </a:r>
            <a:r>
              <a:rPr lang="en-US" sz="2200" dirty="0" err="1">
                <a:latin typeface="Arial"/>
                <a:cs typeface="Arial"/>
              </a:rPr>
              <a:t>sau</a:t>
            </a:r>
            <a:r>
              <a:rPr lang="en-US" sz="2200" dirty="0">
                <a:latin typeface="Arial"/>
                <a:cs typeface="Arial"/>
              </a:rPr>
              <a:t> no </a:t>
            </a:r>
            <a:r>
              <a:rPr lang="en-US" sz="2200" dirty="0" err="1">
                <a:latin typeface="Arial"/>
                <a:cs typeface="Arial"/>
              </a:rPr>
              <a:t>le’ule</a:t>
            </a:r>
            <a:endParaRPr lang="en-US" sz="2200" dirty="0">
              <a:latin typeface="Arial"/>
              <a:cs typeface="Arial"/>
            </a:endParaRPr>
          </a:p>
          <a:p>
            <a:pPr marL="742950" indent="-742950">
              <a:spcAft>
                <a:spcPts val="1200"/>
              </a:spcAft>
            </a:pPr>
            <a:r>
              <a:rPr lang="en-US" sz="2200" dirty="0">
                <a:latin typeface="Arial"/>
                <a:cs typeface="Arial"/>
              </a:rPr>
              <a:t>	B.  </a:t>
            </a:r>
            <a:r>
              <a:rPr lang="en-US" sz="2200" dirty="0" err="1" smtClean="0">
                <a:latin typeface="Arial"/>
                <a:cs typeface="Arial"/>
              </a:rPr>
              <a:t>Materiais</a:t>
            </a:r>
            <a:r>
              <a:rPr lang="en-US" sz="2200" dirty="0" smtClean="0">
                <a:latin typeface="Arial"/>
                <a:cs typeface="Arial"/>
              </a:rPr>
              <a:t> </a:t>
            </a:r>
            <a:r>
              <a:rPr lang="en-US" sz="2200" dirty="0" err="1" smtClean="0">
                <a:latin typeface="Arial"/>
                <a:cs typeface="Arial"/>
              </a:rPr>
              <a:t>muzika</a:t>
            </a:r>
            <a:endParaRPr lang="en-US" sz="2200" dirty="0">
              <a:latin typeface="Arial"/>
              <a:cs typeface="Arial"/>
            </a:endParaRPr>
          </a:p>
          <a:p>
            <a:pPr marL="1338263" indent="-1338263">
              <a:spcAft>
                <a:spcPts val="1200"/>
              </a:spcAft>
            </a:pPr>
            <a:r>
              <a:rPr lang="en-US" sz="2200" dirty="0">
                <a:latin typeface="Arial"/>
                <a:cs typeface="Arial"/>
              </a:rPr>
              <a:t>     	Keko/</a:t>
            </a:r>
            <a:r>
              <a:rPr lang="en-US" sz="2200" dirty="0" err="1">
                <a:latin typeface="Arial"/>
                <a:cs typeface="Arial"/>
              </a:rPr>
              <a:t>koke</a:t>
            </a:r>
            <a:r>
              <a:rPr lang="en-US" sz="2200" dirty="0">
                <a:latin typeface="Arial"/>
                <a:cs typeface="Arial"/>
              </a:rPr>
              <a:t>/</a:t>
            </a:r>
            <a:r>
              <a:rPr lang="en-US" sz="2200" dirty="0" err="1">
                <a:latin typeface="Arial"/>
                <a:cs typeface="Arial"/>
              </a:rPr>
              <a:t>kokoteri</a:t>
            </a:r>
            <a:r>
              <a:rPr lang="en-US" sz="2200" dirty="0">
                <a:latin typeface="Arial"/>
                <a:cs typeface="Arial"/>
              </a:rPr>
              <a:t>, </a:t>
            </a:r>
            <a:r>
              <a:rPr lang="en-US" sz="2200" dirty="0" err="1">
                <a:latin typeface="Arial"/>
                <a:cs typeface="Arial"/>
              </a:rPr>
              <a:t>oioil</a:t>
            </a:r>
            <a:r>
              <a:rPr lang="en-US" sz="2200" dirty="0">
                <a:latin typeface="Arial"/>
                <a:cs typeface="Arial"/>
              </a:rPr>
              <a:t>/</a:t>
            </a:r>
            <a:r>
              <a:rPr lang="en-US" sz="2200" dirty="0" err="1">
                <a:latin typeface="Arial"/>
                <a:cs typeface="Arial"/>
              </a:rPr>
              <a:t>flauta</a:t>
            </a:r>
            <a:r>
              <a:rPr lang="en-US" sz="2200" dirty="0">
                <a:latin typeface="Arial"/>
                <a:cs typeface="Arial"/>
              </a:rPr>
              <a:t>, </a:t>
            </a:r>
            <a:r>
              <a:rPr lang="en-US" sz="2200" dirty="0" err="1">
                <a:latin typeface="Arial"/>
                <a:cs typeface="Arial"/>
              </a:rPr>
              <a:t>moto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err="1">
                <a:latin typeface="Arial"/>
                <a:cs typeface="Arial"/>
              </a:rPr>
              <a:t>me’e-me’e</a:t>
            </a:r>
            <a:r>
              <a:rPr lang="en-US" sz="2200" dirty="0">
                <a:latin typeface="Arial"/>
                <a:cs typeface="Arial"/>
              </a:rPr>
              <a:t>, </a:t>
            </a:r>
            <a:r>
              <a:rPr lang="en-US" sz="2200" dirty="0" err="1">
                <a:latin typeface="Arial"/>
                <a:cs typeface="Arial"/>
              </a:rPr>
              <a:t>kakal</a:t>
            </a:r>
            <a:r>
              <a:rPr lang="en-US" sz="2200" dirty="0">
                <a:latin typeface="Arial"/>
                <a:cs typeface="Arial"/>
              </a:rPr>
              <a:t>, </a:t>
            </a:r>
            <a:r>
              <a:rPr lang="en-US" sz="2200" dirty="0" err="1">
                <a:latin typeface="Arial"/>
                <a:cs typeface="Arial"/>
              </a:rPr>
              <a:t>pepur</a:t>
            </a:r>
            <a:r>
              <a:rPr lang="en-US" sz="2200" dirty="0">
                <a:latin typeface="Arial"/>
                <a:cs typeface="Arial"/>
              </a:rPr>
              <a:t>/</a:t>
            </a:r>
            <a:r>
              <a:rPr lang="en-US" sz="2200" dirty="0" err="1">
                <a:latin typeface="Arial"/>
                <a:cs typeface="Arial"/>
              </a:rPr>
              <a:t>kake’it</a:t>
            </a:r>
            <a:r>
              <a:rPr lang="en-US" sz="2200" dirty="0">
                <a:latin typeface="Arial"/>
                <a:cs typeface="Arial"/>
              </a:rPr>
              <a:t>, </a:t>
            </a:r>
            <a:r>
              <a:rPr lang="en-US" sz="2200" dirty="0" err="1">
                <a:latin typeface="Arial"/>
                <a:cs typeface="Arial"/>
              </a:rPr>
              <a:t>fara-fara</a:t>
            </a:r>
            <a:r>
              <a:rPr lang="en-US" sz="2200" dirty="0">
                <a:latin typeface="Arial"/>
                <a:cs typeface="Arial"/>
              </a:rPr>
              <a:t> no </a:t>
            </a:r>
            <a:r>
              <a:rPr lang="en-US" sz="2200" dirty="0" err="1">
                <a:latin typeface="Arial"/>
                <a:cs typeface="Arial"/>
              </a:rPr>
              <a:t>puhu-puhu</a:t>
            </a:r>
            <a:endParaRPr lang="en-US" sz="2200" dirty="0">
              <a:latin typeface="Arial"/>
              <a:cs typeface="Arial"/>
            </a:endParaRPr>
          </a:p>
          <a:p>
            <a:pPr marL="742950" indent="-742950">
              <a:spcAft>
                <a:spcPts val="600"/>
              </a:spcAft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284988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None/>
            </a:pPr>
            <a:endParaRPr lang="en-US" sz="4000" dirty="0">
              <a:latin typeface="Arial"/>
              <a:cs typeface="Arial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16000" y="321733"/>
            <a:ext cx="71289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Arial"/>
                <a:cs typeface="Arial"/>
              </a:rPr>
              <a:t>Kultura Fataluku</a:t>
            </a:r>
            <a:endParaRPr lang="en-US" sz="4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717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07" y="1219188"/>
            <a:ext cx="6580292" cy="5130812"/>
          </a:xfrm>
        </p:spPr>
        <p:txBody>
          <a:bodyPr anchor="t">
            <a:noAutofit/>
          </a:bodyPr>
          <a:lstStyle/>
          <a:p>
            <a:pPr algn="l">
              <a:spcAft>
                <a:spcPts val="1200"/>
              </a:spcAft>
            </a:pPr>
            <a:r>
              <a:rPr lang="en-US" sz="2200" dirty="0">
                <a:latin typeface="Arial"/>
                <a:ea typeface="+mn-ea"/>
                <a:cs typeface="Arial"/>
              </a:rPr>
              <a:t>2.	</a:t>
            </a:r>
            <a:r>
              <a:rPr lang="en-US" sz="2000" dirty="0" err="1">
                <a:latin typeface="Arial"/>
                <a:ea typeface="+mn-ea"/>
                <a:cs typeface="Arial"/>
              </a:rPr>
              <a:t>Rituais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nebe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ameasadu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lakon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mak</a:t>
            </a:r>
            <a:r>
              <a:rPr lang="en-US" sz="2000" dirty="0">
                <a:latin typeface="Arial"/>
                <a:ea typeface="+mn-ea"/>
                <a:cs typeface="Arial"/>
              </a:rPr>
              <a:t> :</a:t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    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Inaugura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>
                <a:latin typeface="Arial"/>
                <a:ea typeface="+mn-ea"/>
                <a:cs typeface="Arial"/>
              </a:rPr>
              <a:t>uma,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Hatun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rota</a:t>
            </a:r>
            <a:r>
              <a:rPr lang="en-US" sz="2000" dirty="0">
                <a:latin typeface="Arial"/>
                <a:ea typeface="+mn-ea"/>
                <a:cs typeface="Arial"/>
              </a:rPr>
              <a:t> no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bandeira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no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sst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. </a:t>
            </a:r>
            <a:r>
              <a:rPr lang="en-US" sz="2000" dirty="0">
                <a:latin typeface="Arial"/>
                <a:ea typeface="+mn-ea"/>
                <a:cs typeface="Arial"/>
              </a:rPr>
              <a:t/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/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3.	</a:t>
            </a:r>
            <a:r>
              <a:rPr lang="en-US" sz="2000" dirty="0" err="1">
                <a:latin typeface="Arial"/>
                <a:ea typeface="+mn-ea"/>
                <a:cs typeface="Arial"/>
              </a:rPr>
              <a:t>Matenek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tradisionais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nebe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ameasadu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lakon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/>
            </a:r>
            <a:br>
              <a:rPr lang="en-US" sz="2000" dirty="0" smtClean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   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mak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>
                <a:latin typeface="Arial"/>
                <a:ea typeface="+mn-ea"/>
                <a:cs typeface="Arial"/>
              </a:rPr>
              <a:t>:</a:t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 smtClean="0">
                <a:latin typeface="Arial"/>
                <a:ea typeface="+mn-ea"/>
                <a:cs typeface="Arial"/>
              </a:rPr>
              <a:t>     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Tafui</a:t>
            </a:r>
            <a:r>
              <a:rPr lang="en-US" sz="2000" dirty="0">
                <a:latin typeface="Arial"/>
                <a:ea typeface="+mn-ea"/>
                <a:cs typeface="Arial"/>
              </a:rPr>
              <a:t>, </a:t>
            </a:r>
            <a:r>
              <a:rPr lang="en-US" sz="2000" dirty="0" err="1">
                <a:latin typeface="Arial"/>
                <a:ea typeface="+mn-ea"/>
                <a:cs typeface="Arial"/>
              </a:rPr>
              <a:t>loina</a:t>
            </a:r>
            <a:r>
              <a:rPr lang="en-US" sz="2000" dirty="0">
                <a:latin typeface="Arial"/>
                <a:ea typeface="+mn-ea"/>
                <a:cs typeface="Arial"/>
              </a:rPr>
              <a:t>/</a:t>
            </a:r>
            <a:r>
              <a:rPr lang="en-US" sz="2000" dirty="0" err="1">
                <a:latin typeface="Arial"/>
                <a:ea typeface="+mn-ea"/>
                <a:cs typeface="Arial"/>
              </a:rPr>
              <a:t>lonina</a:t>
            </a:r>
            <a:r>
              <a:rPr lang="en-US" sz="2000" dirty="0">
                <a:latin typeface="Arial"/>
                <a:ea typeface="+mn-ea"/>
                <a:cs typeface="Arial"/>
              </a:rPr>
              <a:t>/</a:t>
            </a:r>
            <a:r>
              <a:rPr lang="en-US" sz="2000" dirty="0" err="1">
                <a:latin typeface="Arial"/>
                <a:ea typeface="+mn-ea"/>
                <a:cs typeface="Arial"/>
              </a:rPr>
              <a:t>lonia</a:t>
            </a:r>
            <a:r>
              <a:rPr lang="en-US" sz="2000" dirty="0">
                <a:latin typeface="Arial"/>
                <a:ea typeface="+mn-ea"/>
                <a:cs typeface="Arial"/>
              </a:rPr>
              <a:t>,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haktuir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istoria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>
                <a:latin typeface="Arial"/>
                <a:ea typeface="+mn-ea"/>
                <a:cs typeface="Arial"/>
              </a:rPr>
              <a:t>no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aiknanoik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.</a:t>
            </a:r>
            <a:r>
              <a:rPr lang="en-US" sz="2000" dirty="0">
                <a:latin typeface="Arial"/>
                <a:ea typeface="+mn-ea"/>
                <a:cs typeface="Arial"/>
              </a:rPr>
              <a:t/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/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4.	</a:t>
            </a:r>
            <a:r>
              <a:rPr lang="en-US" sz="2000" dirty="0" err="1">
                <a:latin typeface="Arial"/>
                <a:ea typeface="+mn-ea"/>
                <a:cs typeface="Arial"/>
              </a:rPr>
              <a:t>Habilidade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tradisionais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nebe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ameasadu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atu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/>
            </a:r>
            <a:br>
              <a:rPr lang="en-US" sz="2000" dirty="0" smtClean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   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lakon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mak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hanesan</a:t>
            </a:r>
            <a:r>
              <a:rPr lang="en-US" sz="2000" dirty="0">
                <a:latin typeface="Arial"/>
                <a:ea typeface="+mn-ea"/>
                <a:cs typeface="Arial"/>
              </a:rPr>
              <a:t> :</a:t>
            </a:r>
            <a:br>
              <a:rPr lang="en-US" sz="2000" dirty="0">
                <a:latin typeface="Arial"/>
                <a:ea typeface="+mn-ea"/>
                <a:cs typeface="Arial"/>
              </a:rPr>
            </a:br>
            <a:r>
              <a:rPr lang="en-US" sz="2000" dirty="0">
                <a:latin typeface="Arial"/>
                <a:ea typeface="+mn-ea"/>
                <a:cs typeface="Arial"/>
              </a:rPr>
              <a:t>	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Halo </a:t>
            </a:r>
            <a:r>
              <a:rPr lang="en-US" sz="2000" dirty="0" err="1">
                <a:latin typeface="Arial"/>
                <a:ea typeface="+mn-ea"/>
                <a:cs typeface="Arial"/>
              </a:rPr>
              <a:t>sana</a:t>
            </a:r>
            <a:r>
              <a:rPr lang="en-US" sz="2000" dirty="0">
                <a:latin typeface="Arial"/>
                <a:ea typeface="+mn-ea"/>
                <a:cs typeface="Arial"/>
              </a:rPr>
              <a:t> no </a:t>
            </a:r>
            <a:r>
              <a:rPr lang="en-US" sz="2000" dirty="0" err="1">
                <a:latin typeface="Arial"/>
                <a:ea typeface="+mn-ea"/>
                <a:cs typeface="Arial"/>
              </a:rPr>
              <a:t>bikan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err="1">
                <a:latin typeface="Arial"/>
                <a:ea typeface="+mn-ea"/>
                <a:cs typeface="Arial"/>
              </a:rPr>
              <a:t>rai</a:t>
            </a:r>
            <a:r>
              <a:rPr lang="en-US" sz="2000" dirty="0">
                <a:latin typeface="Arial"/>
                <a:ea typeface="+mn-ea"/>
                <a:cs typeface="Arial"/>
              </a:rPr>
              <a:t>,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halo </a:t>
            </a:r>
            <a:r>
              <a:rPr lang="en-US" sz="2000" dirty="0" err="1">
                <a:latin typeface="Arial"/>
                <a:ea typeface="+mn-ea"/>
                <a:cs typeface="Arial"/>
              </a:rPr>
              <a:t>enfeites</a:t>
            </a:r>
            <a:r>
              <a:rPr lang="en-US" sz="2000" dirty="0">
                <a:latin typeface="Arial"/>
                <a:ea typeface="+mn-ea"/>
                <a:cs typeface="Arial"/>
              </a:rPr>
              <a:t>, 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homan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, </a:t>
            </a:r>
            <a:br>
              <a:rPr lang="en-US" sz="2000" dirty="0" smtClean="0">
                <a:latin typeface="Arial"/>
                <a:ea typeface="+mn-ea"/>
                <a:cs typeface="Arial"/>
              </a:rPr>
            </a:br>
            <a:r>
              <a:rPr lang="en-US" sz="2000" dirty="0" smtClean="0">
                <a:latin typeface="Arial"/>
                <a:ea typeface="+mn-ea"/>
                <a:cs typeface="Arial"/>
              </a:rPr>
              <a:t>      halo </a:t>
            </a:r>
            <a:r>
              <a:rPr lang="en-US" sz="2000" dirty="0" err="1">
                <a:latin typeface="Arial"/>
                <a:ea typeface="+mn-ea"/>
                <a:cs typeface="Arial"/>
              </a:rPr>
              <a:t>piaun</a:t>
            </a:r>
            <a:r>
              <a:rPr lang="en-US" sz="2000" dirty="0">
                <a:latin typeface="Arial"/>
                <a:ea typeface="+mn-ea"/>
                <a:cs typeface="Arial"/>
              </a:rPr>
              <a:t> 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no </a:t>
            </a:r>
            <a:r>
              <a:rPr lang="en-US" sz="2000" dirty="0" err="1" smtClean="0">
                <a:latin typeface="Arial"/>
                <a:ea typeface="+mn-ea"/>
                <a:cs typeface="Arial"/>
              </a:rPr>
              <a:t>sst</a:t>
            </a:r>
            <a:r>
              <a:rPr lang="en-US" sz="2000" dirty="0" smtClean="0">
                <a:latin typeface="Arial"/>
                <a:ea typeface="+mn-ea"/>
                <a:cs typeface="Arial"/>
              </a:rPr>
              <a:t>.</a:t>
            </a:r>
            <a:endParaRPr lang="en-US" sz="2000" dirty="0">
              <a:latin typeface="Arial"/>
              <a:ea typeface="+mn-ea"/>
              <a:cs typeface="Arial"/>
            </a:endParaRPr>
          </a:p>
        </p:txBody>
      </p:sp>
      <p:pic>
        <p:nvPicPr>
          <p:cNvPr id="4" name="Picture 3" descr="1 (11)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6399" y="3139433"/>
            <a:ext cx="2016299" cy="19964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1 (17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56399" y="1285659"/>
            <a:ext cx="2016300" cy="1706454"/>
          </a:xfrm>
          <a:prstGeom prst="rect">
            <a:avLst/>
          </a:prstGeom>
        </p:spPr>
      </p:pic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41867" y="423333"/>
            <a:ext cx="42333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Arial"/>
                <a:cs typeface="Arial"/>
              </a:rPr>
              <a:t>Kontinuasaun</a:t>
            </a:r>
            <a:r>
              <a:rPr lang="en-US" sz="2800" dirty="0">
                <a:latin typeface="Arial"/>
                <a:cs typeface="Arial"/>
              </a:rPr>
              <a:t> ….</a:t>
            </a:r>
          </a:p>
        </p:txBody>
      </p:sp>
    </p:spTree>
    <p:extLst>
      <p:ext uri="{BB962C8B-B14F-4D97-AF65-F5344CB8AC3E}">
        <p14:creationId xmlns:p14="http://schemas.microsoft.com/office/powerpoint/2010/main" val="1364237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" y="1014948"/>
            <a:ext cx="833628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ea"/>
              <a:buAutoNum type="circleNumDbPlain"/>
            </a:pPr>
            <a:r>
              <a:rPr lang="en-US" sz="1400" dirty="0" smtClean="0"/>
              <a:t>Peskiza </a:t>
            </a:r>
            <a:r>
              <a:rPr lang="en-US" sz="1400" dirty="0" err="1" smtClean="0"/>
              <a:t>hala’o</a:t>
            </a:r>
            <a:r>
              <a:rPr lang="en-US" sz="1400" dirty="0" smtClean="0"/>
              <a:t> </a:t>
            </a:r>
            <a:r>
              <a:rPr lang="en-US" sz="1400" dirty="0" err="1" smtClean="0"/>
              <a:t>iha</a:t>
            </a:r>
            <a:r>
              <a:rPr lang="en-US" sz="1400" dirty="0" smtClean="0"/>
              <a:t> Sub </a:t>
            </a:r>
            <a:r>
              <a:rPr lang="en-US" sz="1400" dirty="0" err="1" smtClean="0"/>
              <a:t>Distritu</a:t>
            </a:r>
            <a:r>
              <a:rPr lang="en-US" sz="1400" dirty="0" smtClean="0"/>
              <a:t> </a:t>
            </a:r>
            <a:r>
              <a:rPr lang="en-US" sz="1400" dirty="0" err="1" smtClean="0"/>
              <a:t>sira</a:t>
            </a:r>
            <a:r>
              <a:rPr lang="en-US" sz="1400" dirty="0" smtClean="0"/>
              <a:t> </a:t>
            </a:r>
            <a:r>
              <a:rPr lang="en-US" sz="1400" dirty="0" err="1" smtClean="0"/>
              <a:t>nebe</a:t>
            </a:r>
            <a:r>
              <a:rPr lang="en-US" sz="1400" dirty="0" smtClean="0"/>
              <a:t> </a:t>
            </a:r>
            <a:r>
              <a:rPr lang="en-US" sz="1400" dirty="0" err="1" smtClean="0"/>
              <a:t>nia</a:t>
            </a:r>
            <a:r>
              <a:rPr lang="en-US" sz="1400" dirty="0" smtClean="0"/>
              <a:t> </a:t>
            </a:r>
            <a:r>
              <a:rPr lang="en-US" sz="1400" dirty="0" err="1" smtClean="0"/>
              <a:t>povu</a:t>
            </a:r>
            <a:r>
              <a:rPr lang="en-US" sz="1400" dirty="0" smtClean="0"/>
              <a:t> </a:t>
            </a:r>
            <a:r>
              <a:rPr lang="en-US" sz="1400" dirty="0" err="1" smtClean="0"/>
              <a:t>koalia</a:t>
            </a:r>
            <a:r>
              <a:rPr lang="en-US" sz="1400" dirty="0" smtClean="0"/>
              <a:t> </a:t>
            </a:r>
            <a:r>
              <a:rPr lang="en-US" sz="1400" dirty="0" err="1" smtClean="0"/>
              <a:t>lia</a:t>
            </a:r>
            <a:r>
              <a:rPr lang="en-US" sz="1400" dirty="0" smtClean="0"/>
              <a:t> Fataluku </a:t>
            </a:r>
            <a:r>
              <a:rPr lang="en-US" sz="1400" dirty="0" err="1" smtClean="0"/>
              <a:t>hanesan</a:t>
            </a:r>
            <a:r>
              <a:rPr lang="en-US" sz="1400" dirty="0" smtClean="0"/>
              <a:t> Sub-</a:t>
            </a:r>
            <a:r>
              <a:rPr lang="en-US" sz="1400" dirty="0" err="1" smtClean="0"/>
              <a:t>distritu</a:t>
            </a:r>
            <a:r>
              <a:rPr lang="en-US" sz="1400" dirty="0" smtClean="0"/>
              <a:t>: </a:t>
            </a:r>
            <a:br>
              <a:rPr lang="en-US" sz="1400" dirty="0" smtClean="0"/>
            </a:br>
            <a:r>
              <a:rPr lang="en-US" sz="1400" dirty="0" smtClean="0"/>
              <a:t>Lospalos, </a:t>
            </a:r>
            <a:br>
              <a:rPr lang="en-US" sz="1400" dirty="0" smtClean="0"/>
            </a:br>
            <a:r>
              <a:rPr lang="en-US" sz="1400" dirty="0" smtClean="0"/>
              <a:t>Lautem/</a:t>
            </a:r>
            <a:r>
              <a:rPr lang="en-US" sz="1400" dirty="0" err="1" smtClean="0"/>
              <a:t>Moru</a:t>
            </a:r>
            <a:r>
              <a:rPr lang="en-US" sz="1400" dirty="0" smtClean="0"/>
              <a:t>  no </a:t>
            </a:r>
            <a:br>
              <a:rPr lang="en-US" sz="1400" dirty="0" smtClean="0"/>
            </a:br>
            <a:r>
              <a:rPr lang="en-US" sz="1400" dirty="0" smtClean="0"/>
              <a:t>Tutuala</a:t>
            </a:r>
          </a:p>
          <a:p>
            <a:pPr marL="457200" indent="-457200">
              <a:buFont typeface="+mj-lt"/>
              <a:buAutoNum type="circleNumDbPlain"/>
            </a:pPr>
            <a:r>
              <a:rPr lang="en-US" sz="1400" dirty="0" err="1" smtClean="0"/>
              <a:t>Peskiza</a:t>
            </a:r>
            <a:r>
              <a:rPr lang="en-US" sz="1400" dirty="0" smtClean="0"/>
              <a:t> </a:t>
            </a:r>
            <a:r>
              <a:rPr lang="en-US" sz="1400" dirty="0" err="1" smtClean="0"/>
              <a:t>kona</a:t>
            </a:r>
            <a:r>
              <a:rPr lang="en-US" sz="1400" dirty="0" smtClean="0"/>
              <a:t> </a:t>
            </a:r>
            <a:r>
              <a:rPr lang="en-US" sz="1400" dirty="0" err="1" smtClean="0"/>
              <a:t>ba</a:t>
            </a:r>
            <a:r>
              <a:rPr lang="en-US" sz="1400" dirty="0" smtClean="0"/>
              <a:t> </a:t>
            </a:r>
            <a:r>
              <a:rPr lang="en-US" sz="1400" dirty="0" err="1" smtClean="0"/>
              <a:t>Kultura</a:t>
            </a:r>
            <a:r>
              <a:rPr lang="en-US" sz="1400" dirty="0" smtClean="0"/>
              <a:t> </a:t>
            </a:r>
            <a:r>
              <a:rPr lang="en-US" sz="1400" dirty="0" err="1" smtClean="0"/>
              <a:t>Fataluku</a:t>
            </a:r>
            <a:r>
              <a:rPr lang="en-US" sz="1400" dirty="0" smtClean="0"/>
              <a:t> </a:t>
            </a:r>
            <a:r>
              <a:rPr lang="en-US" sz="1400" dirty="0" err="1" smtClean="0"/>
              <a:t>sira</a:t>
            </a:r>
            <a:r>
              <a:rPr lang="en-US" sz="1400" dirty="0" smtClean="0"/>
              <a:t> </a:t>
            </a:r>
            <a:r>
              <a:rPr lang="en-US" sz="1400" dirty="0" err="1" smtClean="0"/>
              <a:t>nebe</a:t>
            </a:r>
            <a:r>
              <a:rPr lang="en-US" sz="1400" dirty="0" smtClean="0"/>
              <a:t> </a:t>
            </a:r>
            <a:r>
              <a:rPr lang="en-US" sz="1400" dirty="0" err="1" smtClean="0"/>
              <a:t>ameasadu</a:t>
            </a:r>
            <a:r>
              <a:rPr lang="en-US" sz="1400" dirty="0" smtClean="0"/>
              <a:t> </a:t>
            </a:r>
            <a:r>
              <a:rPr lang="en-US" sz="1400" dirty="0" err="1" smtClean="0"/>
              <a:t>ona</a:t>
            </a:r>
            <a:r>
              <a:rPr lang="en-US" sz="1400" dirty="0" smtClean="0"/>
              <a:t> </a:t>
            </a:r>
            <a:r>
              <a:rPr lang="en-US" sz="1400" dirty="0" err="1" smtClean="0"/>
              <a:t>atu</a:t>
            </a:r>
            <a:r>
              <a:rPr lang="en-US" sz="1400" dirty="0" smtClean="0"/>
              <a:t> </a:t>
            </a:r>
            <a:r>
              <a:rPr lang="en-US" sz="1400" dirty="0" err="1" smtClean="0"/>
              <a:t>lakon</a:t>
            </a:r>
            <a:endParaRPr lang="en-US" sz="1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1400" dirty="0" err="1" smtClean="0"/>
              <a:t>Muzika</a:t>
            </a:r>
            <a:r>
              <a:rPr lang="en-US" sz="1400" dirty="0" smtClean="0"/>
              <a:t> ho </a:t>
            </a:r>
            <a:r>
              <a:rPr lang="en-US" sz="1400" dirty="0" err="1" smtClean="0"/>
              <a:t>materiais</a:t>
            </a:r>
            <a:r>
              <a:rPr lang="en-US" sz="1400" dirty="0" smtClean="0"/>
              <a:t> </a:t>
            </a:r>
            <a:r>
              <a:rPr lang="en-US" sz="1400" dirty="0" err="1" smtClean="0"/>
              <a:t>muzika</a:t>
            </a:r>
            <a:endParaRPr lang="en-US" sz="1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1400" dirty="0" err="1" smtClean="0"/>
              <a:t>Matenek</a:t>
            </a:r>
            <a:r>
              <a:rPr lang="en-US" sz="1400" dirty="0" smtClean="0"/>
              <a:t>  </a:t>
            </a:r>
            <a:r>
              <a:rPr lang="en-US" sz="1400" dirty="0" err="1" smtClean="0"/>
              <a:t>Tradisional</a:t>
            </a:r>
            <a:endParaRPr lang="en-US" sz="1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1400" dirty="0" err="1" smtClean="0"/>
              <a:t>Habilidades</a:t>
            </a:r>
            <a:endParaRPr lang="en-US" sz="1400" dirty="0" smtClean="0"/>
          </a:p>
          <a:p>
            <a:pPr marL="914400" lvl="1" indent="-457200">
              <a:buFont typeface="+mj-lt"/>
              <a:buAutoNum type="alphaLcPeriod"/>
            </a:pPr>
            <a:r>
              <a:rPr lang="en-US" sz="1400" dirty="0" err="1" smtClean="0"/>
              <a:t>Rituais</a:t>
            </a:r>
            <a:endParaRPr lang="en-US" sz="1400" dirty="0" smtClean="0"/>
          </a:p>
          <a:p>
            <a:pPr marL="457200" indent="-457200"/>
            <a:r>
              <a:rPr lang="en-US" sz="1400" dirty="0" smtClean="0">
                <a:latin typeface="Arial"/>
                <a:cs typeface="Arial"/>
              </a:rPr>
              <a:t>  </a:t>
            </a:r>
            <a:r>
              <a:rPr lang="en-US" sz="1400" dirty="0" smtClean="0">
                <a:latin typeface="Calibri" pitchFamily="34" charset="0"/>
                <a:cs typeface="Arial"/>
              </a:rPr>
              <a:t>3.   </a:t>
            </a:r>
            <a:r>
              <a:rPr lang="en-US" sz="1400" dirty="0" err="1" smtClean="0">
                <a:latin typeface="Calibri" pitchFamily="34" charset="0"/>
                <a:cs typeface="Arial"/>
              </a:rPr>
              <a:t>Peskiza</a:t>
            </a:r>
            <a:r>
              <a:rPr lang="en-US" sz="1400" dirty="0" smtClean="0">
                <a:latin typeface="Calibri" pitchFamily="34" charset="0"/>
                <a:cs typeface="Arial"/>
              </a:rPr>
              <a:t> MHI </a:t>
            </a:r>
            <a:r>
              <a:rPr lang="en-US" sz="1400" dirty="0" err="1" smtClean="0">
                <a:latin typeface="Calibri" pitchFamily="34" charset="0"/>
                <a:cs typeface="Arial"/>
              </a:rPr>
              <a:t>uza</a:t>
            </a:r>
            <a:r>
              <a:rPr lang="en-US" sz="1400" dirty="0" smtClean="0">
                <a:latin typeface="Calibri" pitchFamily="34" charset="0"/>
                <a:cs typeface="Arial"/>
              </a:rPr>
              <a:t> </a:t>
            </a:r>
            <a:r>
              <a:rPr lang="en-US" sz="1400" dirty="0" err="1" smtClean="0">
                <a:latin typeface="Calibri" pitchFamily="34" charset="0"/>
                <a:cs typeface="Arial"/>
              </a:rPr>
              <a:t>metode</a:t>
            </a:r>
            <a:r>
              <a:rPr lang="en-US" sz="1400" dirty="0" smtClean="0">
                <a:latin typeface="Calibri" pitchFamily="34" charset="0"/>
                <a:cs typeface="Arial"/>
              </a:rPr>
              <a:t> :</a:t>
            </a:r>
            <a:br>
              <a:rPr lang="en-US" sz="1400" dirty="0" smtClean="0">
                <a:latin typeface="Calibri" pitchFamily="34" charset="0"/>
                <a:cs typeface="Arial"/>
              </a:rPr>
            </a:br>
            <a:r>
              <a:rPr lang="en-US" sz="1400" dirty="0" smtClean="0">
                <a:latin typeface="Calibri" pitchFamily="34" charset="0"/>
                <a:cs typeface="Arial"/>
              </a:rPr>
              <a:t>    a. </a:t>
            </a:r>
            <a:r>
              <a:rPr lang="en-US" sz="1400" dirty="0" err="1" smtClean="0">
                <a:latin typeface="Calibri" pitchFamily="34" charset="0"/>
                <a:cs typeface="Arial"/>
              </a:rPr>
              <a:t>Koordenasaun</a:t>
            </a:r>
            <a:r>
              <a:rPr lang="en-US" sz="1400" dirty="0" smtClean="0">
                <a:latin typeface="Calibri" pitchFamily="34" charset="0"/>
                <a:cs typeface="Arial"/>
              </a:rPr>
              <a:t/>
            </a:r>
            <a:br>
              <a:rPr lang="en-US" sz="1400" dirty="0" smtClean="0">
                <a:latin typeface="Calibri" pitchFamily="34" charset="0"/>
                <a:cs typeface="Arial"/>
              </a:rPr>
            </a:br>
            <a:r>
              <a:rPr lang="en-US" sz="1400" dirty="0" smtClean="0">
                <a:latin typeface="Calibri" pitchFamily="34" charset="0"/>
                <a:cs typeface="Arial"/>
              </a:rPr>
              <a:t>    b. </a:t>
            </a:r>
            <a:r>
              <a:rPr lang="en-US" sz="1400" dirty="0" err="1" smtClean="0">
                <a:latin typeface="Calibri" pitchFamily="34" charset="0"/>
                <a:cs typeface="Arial"/>
              </a:rPr>
              <a:t>Aprosimasaun</a:t>
            </a:r>
            <a:r>
              <a:rPr lang="en-US" sz="1400" dirty="0" smtClean="0">
                <a:latin typeface="Calibri" pitchFamily="34" charset="0"/>
                <a:cs typeface="Arial"/>
              </a:rPr>
              <a:t/>
            </a:r>
            <a:br>
              <a:rPr lang="en-US" sz="1400" dirty="0" smtClean="0">
                <a:latin typeface="Calibri" pitchFamily="34" charset="0"/>
                <a:cs typeface="Arial"/>
              </a:rPr>
            </a:br>
            <a:r>
              <a:rPr lang="en-US" sz="1400" dirty="0" smtClean="0">
                <a:latin typeface="Calibri" pitchFamily="34" charset="0"/>
                <a:cs typeface="Arial"/>
              </a:rPr>
              <a:t>    c. </a:t>
            </a:r>
            <a:r>
              <a:rPr lang="en-US" sz="1400" dirty="0" err="1" smtClean="0">
                <a:latin typeface="Calibri" pitchFamily="34" charset="0"/>
                <a:cs typeface="Arial"/>
              </a:rPr>
              <a:t>Entrevista</a:t>
            </a:r>
            <a:r>
              <a:rPr lang="en-US" sz="1400" dirty="0" smtClean="0">
                <a:latin typeface="Calibri" pitchFamily="34" charset="0"/>
                <a:cs typeface="Arial"/>
              </a:rPr>
              <a:t> </a:t>
            </a:r>
            <a:br>
              <a:rPr lang="en-US" sz="1400" dirty="0" smtClean="0">
                <a:latin typeface="Calibri" pitchFamily="34" charset="0"/>
                <a:cs typeface="Arial"/>
              </a:rPr>
            </a:br>
            <a:r>
              <a:rPr lang="en-US" sz="1400" dirty="0" smtClean="0">
                <a:latin typeface="Calibri" pitchFamily="34" charset="0"/>
                <a:cs typeface="Arial"/>
              </a:rPr>
              <a:t>    d. </a:t>
            </a:r>
            <a:r>
              <a:rPr lang="en-US" sz="1400" dirty="0" err="1" smtClean="0">
                <a:latin typeface="Calibri" pitchFamily="34" charset="0"/>
                <a:cs typeface="Arial"/>
              </a:rPr>
              <a:t>Dokumentasaun</a:t>
            </a:r>
            <a:r>
              <a:rPr lang="en-US" sz="1400" dirty="0" smtClean="0">
                <a:latin typeface="Calibri" pitchFamily="34" charset="0"/>
                <a:cs typeface="Arial"/>
              </a:rPr>
              <a:t> (</a:t>
            </a:r>
            <a:r>
              <a:rPr lang="en-US" sz="1400" dirty="0" err="1" smtClean="0">
                <a:latin typeface="Calibri" pitchFamily="34" charset="0"/>
                <a:cs typeface="Arial"/>
              </a:rPr>
              <a:t>filmajen</a:t>
            </a:r>
            <a:r>
              <a:rPr lang="en-US" sz="1400" dirty="0" smtClean="0">
                <a:latin typeface="Calibri" pitchFamily="34" charset="0"/>
                <a:cs typeface="Arial"/>
              </a:rPr>
              <a:t> no </a:t>
            </a:r>
            <a:r>
              <a:rPr lang="en-US" sz="1400" dirty="0" err="1" smtClean="0">
                <a:latin typeface="Calibri" pitchFamily="34" charset="0"/>
                <a:cs typeface="Arial"/>
              </a:rPr>
              <a:t>fotografias</a:t>
            </a:r>
            <a:r>
              <a:rPr lang="en-US" sz="1400" dirty="0" smtClean="0">
                <a:latin typeface="Calibri" pitchFamily="34" charset="0"/>
                <a:cs typeface="Arial"/>
              </a:rPr>
              <a:t>)</a:t>
            </a:r>
            <a:endParaRPr lang="en-US" sz="1400" dirty="0" smtClean="0">
              <a:latin typeface="Calibri" pitchFamily="34" charset="0"/>
            </a:endParaRPr>
          </a:p>
          <a:p>
            <a:pPr marL="457200" indent="-457200">
              <a:buFont typeface="+mj-lt"/>
              <a:buAutoNum type="circleNumDbPlain"/>
            </a:pPr>
            <a:r>
              <a:rPr lang="en-US" sz="1400" dirty="0" err="1" smtClean="0"/>
              <a:t>Objektivu</a:t>
            </a:r>
            <a:r>
              <a:rPr lang="en-US" sz="1400" dirty="0" smtClean="0"/>
              <a:t> </a:t>
            </a:r>
            <a:r>
              <a:rPr lang="en-US" sz="1400" dirty="0" err="1" smtClean="0"/>
              <a:t>mak</a:t>
            </a:r>
            <a:r>
              <a:rPr lang="en-US" sz="1400" dirty="0" smtClean="0"/>
              <a:t> </a:t>
            </a:r>
            <a:r>
              <a:rPr lang="en-US" sz="1400" dirty="0" err="1" smtClean="0"/>
              <a:t>atu</a:t>
            </a:r>
            <a:r>
              <a:rPr lang="en-US" sz="1400" dirty="0" smtClean="0"/>
              <a:t> </a:t>
            </a:r>
            <a:r>
              <a:rPr lang="en-US" sz="1400" dirty="0" err="1" smtClean="0"/>
              <a:t>salvaguarda</a:t>
            </a:r>
            <a:r>
              <a:rPr lang="en-US" sz="1400" dirty="0" smtClean="0"/>
              <a:t> </a:t>
            </a:r>
            <a:r>
              <a:rPr lang="en-US" sz="1400" dirty="0" err="1" smtClean="0"/>
              <a:t>kultura</a:t>
            </a:r>
            <a:r>
              <a:rPr lang="en-US" sz="1400" dirty="0" smtClean="0"/>
              <a:t> </a:t>
            </a:r>
            <a:r>
              <a:rPr lang="en-US" sz="1400" dirty="0" err="1" smtClean="0"/>
              <a:t>nu’udar</a:t>
            </a:r>
            <a:r>
              <a:rPr lang="en-US" sz="1400" dirty="0" smtClean="0"/>
              <a:t> </a:t>
            </a:r>
            <a:r>
              <a:rPr lang="en-US" sz="1400" dirty="0" err="1" smtClean="0"/>
              <a:t>Patrimoniu</a:t>
            </a:r>
            <a:r>
              <a:rPr lang="en-US" sz="1400" dirty="0" smtClean="0"/>
              <a:t> </a:t>
            </a:r>
            <a:r>
              <a:rPr lang="en-US" sz="1400" dirty="0" err="1" smtClean="0"/>
              <a:t>Estadu</a:t>
            </a:r>
            <a:r>
              <a:rPr lang="en-US" sz="1400" dirty="0" smtClean="0"/>
              <a:t> Timor </a:t>
            </a:r>
            <a:r>
              <a:rPr lang="en-US" sz="1400" dirty="0" err="1" smtClean="0"/>
              <a:t>Leste</a:t>
            </a:r>
            <a:r>
              <a:rPr lang="en-US" sz="1400" dirty="0" smtClean="0"/>
              <a:t> </a:t>
            </a:r>
            <a:r>
              <a:rPr lang="en-US" sz="1400" dirty="0" err="1" smtClean="0"/>
              <a:t>nian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411480" y="352216"/>
            <a:ext cx="833628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Peskiza </a:t>
            </a:r>
            <a:r>
              <a:rPr lang="en-US" sz="3200" b="1" dirty="0" err="1" smtClean="0"/>
              <a:t>Kultural</a:t>
            </a:r>
            <a:r>
              <a:rPr lang="en-US" sz="3200" b="1" dirty="0" smtClean="0"/>
              <a:t> Fataluku </a:t>
            </a:r>
            <a:r>
              <a:rPr lang="en-US" sz="3200" b="1" dirty="0" err="1" smtClean="0"/>
              <a:t>iha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Distritu</a:t>
            </a:r>
            <a:r>
              <a:rPr lang="en-US" sz="3200" b="1" dirty="0" smtClean="0"/>
              <a:t> Lautem</a:t>
            </a:r>
            <a:endParaRPr lang="en-US" sz="3200" dirty="0"/>
          </a:p>
        </p:txBody>
      </p:sp>
      <p:pic>
        <p:nvPicPr>
          <p:cNvPr id="4" name="Picture 5" descr="C:\Users\JUST\Desktop\seleksi foto\SAM_195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1203" y="4408216"/>
            <a:ext cx="1150370" cy="1190038"/>
          </a:xfrm>
          <a:prstGeom prst="rect">
            <a:avLst/>
          </a:prstGeom>
          <a:noFill/>
        </p:spPr>
      </p:pic>
      <p:pic>
        <p:nvPicPr>
          <p:cNvPr id="5" name="Picture 4" descr="SAM_091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249236" y="4428049"/>
            <a:ext cx="1190037" cy="1150369"/>
          </a:xfrm>
          <a:prstGeom prst="rect">
            <a:avLst/>
          </a:prstGeom>
        </p:spPr>
      </p:pic>
      <p:pic>
        <p:nvPicPr>
          <p:cNvPr id="6" name="Picture 3" descr="C:\Users\JUST\Desktop\seleksi foto\SAM_056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25333" y="4408218"/>
            <a:ext cx="1444360" cy="1190038"/>
          </a:xfrm>
          <a:prstGeom prst="rect">
            <a:avLst/>
          </a:prstGeom>
          <a:noFill/>
        </p:spPr>
      </p:pic>
      <p:pic>
        <p:nvPicPr>
          <p:cNvPr id="7" name="Picture 4" descr="C:\Users\JUST\Desktop\seleksi foto\SAM_10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1071" y="4425151"/>
            <a:ext cx="1150370" cy="1190038"/>
          </a:xfrm>
          <a:prstGeom prst="rect">
            <a:avLst/>
          </a:prstGeom>
          <a:noFill/>
        </p:spPr>
      </p:pic>
      <p:pic>
        <p:nvPicPr>
          <p:cNvPr id="8" name="Picture 2" descr="C:\Users\JUST\Pictures\Foto Just 1\DSC0111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51573" y="4408218"/>
            <a:ext cx="1214279" cy="1190038"/>
          </a:xfrm>
          <a:prstGeom prst="rect">
            <a:avLst/>
          </a:prstGeom>
          <a:noFill/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94734"/>
            <a:ext cx="7848600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0D0D0D"/>
                </a:solidFill>
                <a:latin typeface="Arial"/>
                <a:cs typeface="Arial"/>
              </a:rPr>
              <a:t>Tempu</a:t>
            </a:r>
            <a:r>
              <a:rPr lang="en-US" sz="3200" b="1" dirty="0" smtClean="0">
                <a:solidFill>
                  <a:srgbClr val="0D0D0D"/>
                </a:solidFill>
                <a:latin typeface="Arial"/>
                <a:cs typeface="Arial"/>
              </a:rPr>
              <a:t> no </a:t>
            </a:r>
            <a:r>
              <a:rPr lang="en-US" sz="3200" b="1" dirty="0" err="1" smtClean="0">
                <a:solidFill>
                  <a:srgbClr val="0D0D0D"/>
                </a:solidFill>
                <a:latin typeface="Arial"/>
                <a:cs typeface="Arial"/>
              </a:rPr>
              <a:t>mudansas</a:t>
            </a:r>
            <a:endParaRPr lang="en-US" sz="3200" b="1" dirty="0">
              <a:solidFill>
                <a:srgbClr val="0D0D0D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961393"/>
            <a:ext cx="83058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Tinan</a:t>
            </a:r>
            <a:r>
              <a:rPr lang="en-US" sz="1600" dirty="0" smtClean="0"/>
              <a:t> 1500 – 1800 </a:t>
            </a:r>
            <a:r>
              <a:rPr lang="en-US" sz="1600" i="1" dirty="0" err="1" smtClean="0"/>
              <a:t>Tribus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izoladus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iha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ida-idak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nia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knua</a:t>
            </a:r>
            <a:r>
              <a:rPr lang="en-US" sz="1600" i="1" dirty="0" smtClean="0"/>
              <a:t> 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Tinan</a:t>
            </a:r>
            <a:r>
              <a:rPr lang="en-US" sz="1600" dirty="0" smtClean="0"/>
              <a:t> 1800 – 1900 </a:t>
            </a:r>
            <a:r>
              <a:rPr lang="en-US" sz="1600" i="1" dirty="0" err="1" smtClean="0"/>
              <a:t>Funu</a:t>
            </a:r>
            <a:r>
              <a:rPr lang="en-US" sz="1600" i="1" dirty="0" smtClean="0"/>
              <a:t> entre </a:t>
            </a:r>
            <a:r>
              <a:rPr lang="en-US" sz="1600" i="1" dirty="0" err="1" smtClean="0"/>
              <a:t>tribus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intervensoens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husi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Kolonizadores</a:t>
            </a:r>
            <a:r>
              <a:rPr lang="en-US" sz="1600" i="1" dirty="0" smtClean="0"/>
              <a:t> (1889)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Tinan</a:t>
            </a:r>
            <a:r>
              <a:rPr lang="en-US" sz="1600" dirty="0" smtClean="0"/>
              <a:t> 1900 – 1943 </a:t>
            </a:r>
            <a:r>
              <a:rPr lang="en-US" sz="1600" i="1" dirty="0" err="1" smtClean="0"/>
              <a:t>Tribus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izoladus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sofre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mudansa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situasaun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foun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Governu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Portugues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hahu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kontrola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makaas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hala’o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serbisu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obrigatorius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sst</a:t>
            </a:r>
            <a:r>
              <a:rPr lang="en-US" sz="1600" i="1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Tinan</a:t>
            </a:r>
            <a:r>
              <a:rPr lang="en-US" sz="1600" dirty="0" smtClean="0"/>
              <a:t> 1943 – 1950 </a:t>
            </a:r>
            <a:r>
              <a:rPr lang="en-US" sz="1600" i="1" dirty="0" err="1" smtClean="0"/>
              <a:t>Sofre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intervensaun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funu</a:t>
            </a:r>
            <a:r>
              <a:rPr lang="en-US" sz="1600" i="1" dirty="0" smtClean="0"/>
              <a:t> Mundial ho </a:t>
            </a:r>
            <a:r>
              <a:rPr lang="en-US" sz="1600" i="1" dirty="0" err="1" smtClean="0"/>
              <a:t>nia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konsekuensias</a:t>
            </a:r>
            <a:r>
              <a:rPr lang="en-US" sz="1600" i="1" dirty="0" smtClean="0"/>
              <a:t> ho </a:t>
            </a:r>
            <a:r>
              <a:rPr lang="en-US" sz="1600" i="1" dirty="0" err="1" smtClean="0"/>
              <a:t>kastigus</a:t>
            </a:r>
            <a:r>
              <a:rPr lang="en-US" sz="1600" i="1" dirty="0" smtClean="0"/>
              <a:t>  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Iha</a:t>
            </a:r>
            <a:r>
              <a:rPr lang="en-US" sz="1600" dirty="0" smtClean="0"/>
              <a:t> </a:t>
            </a:r>
            <a:r>
              <a:rPr lang="en-US" sz="1600" dirty="0" err="1" smtClean="0"/>
              <a:t>tinan</a:t>
            </a:r>
            <a:r>
              <a:rPr lang="en-US" sz="1600" dirty="0" smtClean="0"/>
              <a:t> 1950 </a:t>
            </a:r>
            <a:r>
              <a:rPr lang="en-US" sz="1600" dirty="0" err="1" smtClean="0"/>
              <a:t>to’o</a:t>
            </a:r>
            <a:r>
              <a:rPr lang="en-US" sz="1600" dirty="0" smtClean="0"/>
              <a:t> 1974 </a:t>
            </a:r>
            <a:r>
              <a:rPr lang="en-US" sz="1600" i="1" dirty="0" err="1" smtClean="0"/>
              <a:t>Iha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ona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Eskola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hahu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Kristandade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minimiza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poligamia</a:t>
            </a:r>
            <a:r>
              <a:rPr lang="en-US" sz="1600" i="1" dirty="0" smtClean="0"/>
              <a:t> fen </a:t>
            </a:r>
            <a:r>
              <a:rPr lang="en-US" sz="1600" i="1" dirty="0" err="1" smtClean="0"/>
              <a:t>nian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sivilizasaun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asimilasaun</a:t>
            </a:r>
            <a:r>
              <a:rPr lang="en-US" sz="1600" dirty="0" smtClean="0"/>
              <a:t>. </a:t>
            </a:r>
            <a:r>
              <a:rPr lang="en-US" sz="1600" dirty="0" err="1" smtClean="0"/>
              <a:t>A</a:t>
            </a:r>
            <a:r>
              <a:rPr lang="en-US" sz="1600" i="1" dirty="0" err="1" smtClean="0"/>
              <a:t>similasaun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seluk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hanesan</a:t>
            </a:r>
            <a:r>
              <a:rPr lang="en-US" sz="1600" i="1" dirty="0" smtClean="0"/>
              <a:t>: </a:t>
            </a:r>
            <a:r>
              <a:rPr lang="en-US" sz="1600" i="1" dirty="0" err="1" smtClean="0"/>
              <a:t>dansa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kore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metan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modelu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hatais</a:t>
            </a:r>
            <a:r>
              <a:rPr lang="en-US" sz="1600" i="1" dirty="0" smtClean="0"/>
              <a:t>  </a:t>
            </a:r>
            <a:r>
              <a:rPr lang="en-US" sz="1600" i="1" dirty="0" err="1" smtClean="0"/>
              <a:t>osidental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sst</a:t>
            </a:r>
            <a:r>
              <a:rPr lang="en-US" sz="1600" i="1" dirty="0" smtClean="0"/>
              <a:t>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Iha</a:t>
            </a:r>
            <a:r>
              <a:rPr lang="en-US" sz="1600" dirty="0" smtClean="0"/>
              <a:t> 1974 – 1999 </a:t>
            </a:r>
            <a:r>
              <a:rPr lang="en-US" sz="1600" i="1" dirty="0" err="1" smtClean="0"/>
              <a:t>Funu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rezistensia</a:t>
            </a:r>
            <a:r>
              <a:rPr lang="en-US" sz="1600" i="1" dirty="0" smtClean="0"/>
              <a:t> ka </a:t>
            </a:r>
            <a:r>
              <a:rPr lang="en-US" sz="1600" i="1" dirty="0" err="1" smtClean="0"/>
              <a:t>funu</a:t>
            </a:r>
            <a:r>
              <a:rPr lang="en-US" sz="1600" i="1" dirty="0" smtClean="0"/>
              <a:t> ba </a:t>
            </a:r>
            <a:r>
              <a:rPr lang="en-US" sz="1600" i="1" dirty="0" err="1" smtClean="0"/>
              <a:t>libertasaun</a:t>
            </a:r>
            <a:r>
              <a:rPr lang="en-US" sz="1600" i="1" dirty="0" smtClean="0"/>
              <a:t> Patria TL ( </a:t>
            </a:r>
            <a:r>
              <a:rPr lang="en-US" sz="1600" i="1" dirty="0" err="1" smtClean="0"/>
              <a:t>Iha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baze</a:t>
            </a:r>
            <a:r>
              <a:rPr lang="en-US" sz="1600" i="1" dirty="0" smtClean="0"/>
              <a:t> de </a:t>
            </a:r>
            <a:r>
              <a:rPr lang="en-US" sz="1600" i="1" dirty="0" err="1" smtClean="0"/>
              <a:t>apoiu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Populasaun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haburas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tebe-tebe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tulun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malu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homan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soru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tais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sst</a:t>
            </a:r>
            <a:r>
              <a:rPr lang="en-US" sz="1600" i="1" dirty="0" smtClean="0"/>
              <a:t>. </a:t>
            </a:r>
            <a:r>
              <a:rPr lang="en-US" sz="1600" i="1" dirty="0" err="1" smtClean="0"/>
              <a:t>Asimilasaun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Java: </a:t>
            </a:r>
            <a:r>
              <a:rPr lang="en-US" sz="1600" i="1" dirty="0" err="1" smtClean="0"/>
              <a:t>han</a:t>
            </a:r>
            <a:r>
              <a:rPr lang="en-US" sz="1600" i="1" dirty="0" smtClean="0"/>
              <a:t> ho </a:t>
            </a:r>
            <a:r>
              <a:rPr lang="en-US" sz="1600" i="1" dirty="0" err="1" smtClean="0"/>
              <a:t>liman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kultura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dansas</a:t>
            </a:r>
            <a:r>
              <a:rPr lang="en-US" sz="1600" i="1" dirty="0" smtClean="0"/>
              <a:t> (</a:t>
            </a:r>
            <a:r>
              <a:rPr lang="en-US" sz="1600" i="1" dirty="0" err="1" smtClean="0"/>
              <a:t>dandut</a:t>
            </a:r>
            <a:r>
              <a:rPr lang="en-US" sz="1600" i="1" dirty="0" smtClean="0"/>
              <a:t>) etc.</a:t>
            </a:r>
          </a:p>
          <a:p>
            <a:pPr marL="342900" indent="-342900">
              <a:spcAft>
                <a:spcPts val="600"/>
              </a:spcAft>
              <a:buFont typeface="+mj-lt"/>
              <a:buAutoNum type="alphaLcPeriod"/>
            </a:pPr>
            <a:r>
              <a:rPr lang="en-US" sz="1600" dirty="0" err="1" smtClean="0"/>
              <a:t>Iha</a:t>
            </a:r>
            <a:r>
              <a:rPr lang="en-US" sz="1600" dirty="0" smtClean="0"/>
              <a:t> </a:t>
            </a:r>
            <a:r>
              <a:rPr lang="en-US" sz="1600" dirty="0" err="1" smtClean="0"/>
              <a:t>tinan</a:t>
            </a:r>
            <a:r>
              <a:rPr lang="en-US" sz="1600" dirty="0" smtClean="0"/>
              <a:t> 1999 – 2013 </a:t>
            </a:r>
            <a:r>
              <a:rPr lang="en-US" sz="1600" i="1" dirty="0" err="1" smtClean="0"/>
              <a:t>Povu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sofre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transferiensia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poderes</a:t>
            </a:r>
            <a:r>
              <a:rPr lang="en-US" sz="1600" i="1" dirty="0" smtClean="0"/>
              <a:t> no </a:t>
            </a:r>
            <a:r>
              <a:rPr lang="en-US" sz="1600" i="1" dirty="0" err="1" smtClean="0"/>
              <a:t>dezenvolvimentu</a:t>
            </a:r>
            <a:r>
              <a:rPr lang="en-US" sz="1600" i="1" dirty="0" smtClean="0"/>
              <a:t> Timor </a:t>
            </a:r>
            <a:r>
              <a:rPr lang="en-US" sz="1600" i="1" dirty="0" err="1" smtClean="0"/>
              <a:t>Leste</a:t>
            </a:r>
            <a:r>
              <a:rPr lang="en-US" sz="1600" i="1" dirty="0" smtClean="0"/>
              <a:t>.  </a:t>
            </a:r>
            <a:r>
              <a:rPr lang="en-US" sz="1600" i="1" dirty="0" err="1" smtClean="0"/>
              <a:t>Interese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kultural</a:t>
            </a:r>
            <a:r>
              <a:rPr lang="en-US" sz="1600" i="1" dirty="0" smtClean="0"/>
              <a:t> menus </a:t>
            </a:r>
            <a:r>
              <a:rPr lang="en-US" sz="1600" i="1" dirty="0" err="1" smtClean="0"/>
              <a:t>ba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beibeik</a:t>
            </a:r>
            <a:endParaRPr lang="en-US" sz="1600" i="1" dirty="0" smtClean="0"/>
          </a:p>
        </p:txBody>
      </p:sp>
      <p:pic>
        <p:nvPicPr>
          <p:cNvPr id="5" name="Picture 4" descr="C:\Users\JUST\Documents\Fotos Historicos\008-0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4961" y="5037994"/>
            <a:ext cx="1993240" cy="1223607"/>
          </a:xfrm>
          <a:prstGeom prst="rect">
            <a:avLst/>
          </a:prstGeom>
          <a:noFill/>
        </p:spPr>
      </p:pic>
      <p:pic>
        <p:nvPicPr>
          <p:cNvPr id="2050" name="Picture 2" descr="C:\Users\JUST\Documents\Fotos Historicos\005-00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970" y="5037994"/>
            <a:ext cx="2259964" cy="1223607"/>
          </a:xfrm>
          <a:prstGeom prst="rect">
            <a:avLst/>
          </a:prstGeom>
          <a:noFill/>
        </p:spPr>
      </p:pic>
      <p:pic>
        <p:nvPicPr>
          <p:cNvPr id="2051" name="Picture 3" descr="C:\Users\JUST\Documents\Fotos Historicos\008-07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46490" y="5036634"/>
            <a:ext cx="1944563" cy="12249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4841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Dadus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kona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ba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lia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no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kultura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Lautem</a:t>
            </a:r>
            <a:endParaRPr lang="en-US" sz="3200" b="1" dirty="0" smtClean="0">
              <a:ln w="1905"/>
              <a:gradFill>
                <a:gsLst>
                  <a:gs pos="0">
                    <a:srgbClr val="D19049">
                      <a:shade val="20000"/>
                      <a:satMod val="200000"/>
                    </a:srgbClr>
                  </a:gs>
                  <a:gs pos="78000">
                    <a:srgbClr val="D19049">
                      <a:tint val="90000"/>
                      <a:shade val="89000"/>
                      <a:satMod val="220000"/>
                    </a:srgbClr>
                  </a:gs>
                  <a:gs pos="100000">
                    <a:srgbClr val="D190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lvl="0" algn="ctr"/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Total </a:t>
            </a:r>
            <a:r>
              <a:rPr lang="en-US" sz="3200" b="1" dirty="0" err="1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populasaun</a:t>
            </a:r>
            <a:r>
              <a:rPr lang="en-US" sz="3200" b="1" dirty="0" smtClean="0">
                <a:ln w="1905"/>
                <a:gradFill>
                  <a:gsLst>
                    <a:gs pos="0">
                      <a:srgbClr val="D19049">
                        <a:shade val="20000"/>
                        <a:satMod val="200000"/>
                      </a:srgbClr>
                    </a:gs>
                    <a:gs pos="78000">
                      <a:srgbClr val="D19049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D19049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: 59787</a:t>
            </a:r>
            <a:endParaRPr lang="en-US" sz="3200" b="1" dirty="0">
              <a:ln w="1905"/>
              <a:gradFill>
                <a:gsLst>
                  <a:gs pos="0">
                    <a:srgbClr val="D19049">
                      <a:shade val="20000"/>
                      <a:satMod val="200000"/>
                    </a:srgbClr>
                  </a:gs>
                  <a:gs pos="78000">
                    <a:srgbClr val="D19049">
                      <a:tint val="90000"/>
                      <a:shade val="89000"/>
                      <a:satMod val="220000"/>
                    </a:srgbClr>
                  </a:gs>
                  <a:gs pos="100000">
                    <a:srgbClr val="D19049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1932130"/>
          <a:ext cx="8458199" cy="34628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64"/>
                <a:gridCol w="2225840"/>
                <a:gridCol w="1261310"/>
                <a:gridCol w="1632284"/>
                <a:gridCol w="1483894"/>
                <a:gridCol w="1335507"/>
              </a:tblGrid>
              <a:tr h="63673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Lia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Etniku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/>
                        <a:t>Total </a:t>
                      </a:r>
                      <a:r>
                        <a:rPr lang="en-US" sz="1600" baseline="0" dirty="0" err="1" smtClean="0"/>
                        <a:t>Sukus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Total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populasaun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nebe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koalia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Persentajen</a:t>
                      </a:r>
                      <a:r>
                        <a:rPr lang="en-US" sz="1600" dirty="0" smtClean="0"/>
                        <a:t>/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27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1.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Fataluku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Fataluku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aseline="0" dirty="0" smtClean="0"/>
                        <a:t> 19 </a:t>
                      </a:r>
                      <a:r>
                        <a:rPr lang="en-US" sz="1600" baseline="0" dirty="0" err="1" smtClean="0"/>
                        <a:t>sukus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44.241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68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Makalero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Lero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 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</a:t>
                      </a:r>
                      <a:r>
                        <a:rPr lang="en-US" sz="1600" dirty="0" err="1" smtClean="0"/>
                        <a:t>ukus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7.201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Makasa’e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Na’ini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Makasa’e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6  </a:t>
                      </a:r>
                      <a:r>
                        <a:rPr lang="en-US" sz="1600" dirty="0" err="1" smtClean="0"/>
                        <a:t>Sukus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4.608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24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4.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Sa’ani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Sa’ani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  </a:t>
                      </a:r>
                      <a:r>
                        <a:rPr lang="en-US" sz="1600" dirty="0" err="1" smtClean="0"/>
                        <a:t>Sukus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3.737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  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5.   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Makua</a:t>
                      </a:r>
                      <a:r>
                        <a:rPr lang="en-US" sz="1600" dirty="0" smtClean="0"/>
                        <a:t>/</a:t>
                      </a:r>
                      <a:r>
                        <a:rPr lang="en-US" sz="1600" dirty="0" err="1" smtClean="0"/>
                        <a:t>Lovaia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epul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Lovaia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-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 smtClean="0"/>
                        <a:t>Lakon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ona</a:t>
                      </a:r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3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  o  t  a  l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54 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59.787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489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58800" y="1859280"/>
          <a:ext cx="7721601" cy="3089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3366"/>
                <a:gridCol w="1529471"/>
                <a:gridCol w="1069145"/>
                <a:gridCol w="1143391"/>
                <a:gridCol w="1410677"/>
                <a:gridCol w="1915551"/>
              </a:tblGrid>
              <a:tr h="8093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Nu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Subdistritu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Suku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Aldeia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Aldeias</a:t>
                      </a:r>
                      <a:r>
                        <a:rPr lang="en-US" sz="1400" baseline="0" dirty="0" smtClean="0"/>
                        <a:t> ho </a:t>
                      </a:r>
                      <a:r>
                        <a:rPr lang="en-US" sz="1400" baseline="0" dirty="0" err="1" smtClean="0"/>
                        <a:t>kultura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Fataluku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Total </a:t>
                      </a:r>
                      <a:r>
                        <a:rPr lang="en-US" sz="1400" dirty="0" err="1" smtClean="0"/>
                        <a:t>populasaun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22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Lospalos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50 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29.236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Lautem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11.169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38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Tutuala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  3.836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560"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 o t a l</a:t>
                      </a:r>
                    </a:p>
                    <a:p>
                      <a:endParaRPr lang="en-U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22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105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88</a:t>
                      </a:r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 44.241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8572">
                <a:tc gridSpan="5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Total </a:t>
                      </a:r>
                      <a:r>
                        <a:rPr lang="en-US" sz="1400" i="1" dirty="0" err="1" smtClean="0"/>
                        <a:t>populasaun</a:t>
                      </a:r>
                      <a:r>
                        <a:rPr lang="en-US" sz="1400" i="1" dirty="0" smtClean="0"/>
                        <a:t> </a:t>
                      </a:r>
                      <a:endParaRPr lang="en-US" sz="14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i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sz="1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1" dirty="0" smtClean="0"/>
                        <a:t>59.787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533401"/>
            <a:ext cx="853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Dadus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kona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Populasaun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Subdistritu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sira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ho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ho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no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kultura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Fataluku</a:t>
            </a:r>
            <a:r>
              <a:rPr lang="en-US" sz="28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Dadus</a:t>
            </a:r>
            <a:r>
              <a:rPr lang="en-US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populasaun</a:t>
            </a:r>
            <a:r>
              <a:rPr lang="en-US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husi</a:t>
            </a:r>
            <a:r>
              <a:rPr lang="en-US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sensu</a:t>
            </a:r>
            <a:r>
              <a:rPr lang="en-US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2010)</a:t>
            </a: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8761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" y="426720"/>
            <a:ext cx="8717280" cy="5183505"/>
          </a:xfrm>
        </p:spPr>
        <p:txBody>
          <a:bodyPr anchor="t">
            <a:noAutofit/>
          </a:bodyPr>
          <a:lstStyle/>
          <a:p>
            <a:pPr algn="l"/>
            <a:r>
              <a:rPr lang="en-US" sz="2800" b="1" dirty="0" err="1" smtClean="0">
                <a:latin typeface="Arial"/>
                <a:cs typeface="Arial"/>
              </a:rPr>
              <a:t>Peskiza</a:t>
            </a:r>
            <a:r>
              <a:rPr lang="en-US" sz="2800" b="1" dirty="0" smtClean="0">
                <a:latin typeface="Arial"/>
                <a:cs typeface="Arial"/>
              </a:rPr>
              <a:t> no </a:t>
            </a:r>
            <a:r>
              <a:rPr lang="en-US" sz="2800" b="1" dirty="0" err="1" smtClean="0">
                <a:latin typeface="Arial"/>
                <a:cs typeface="Arial"/>
              </a:rPr>
              <a:t>komunidade</a:t>
            </a:r>
            <a:r>
              <a:rPr lang="en-US" sz="1200" dirty="0">
                <a:latin typeface="Arial"/>
                <a:cs typeface="Arial"/>
              </a:rPr>
              <a:t/>
            </a:r>
            <a:br>
              <a:rPr lang="en-US" sz="1200" dirty="0">
                <a:latin typeface="Arial"/>
                <a:cs typeface="Arial"/>
              </a:rPr>
            </a:br>
            <a:r>
              <a:rPr lang="en-US" sz="2800" dirty="0" smtClean="0">
                <a:latin typeface="Arial"/>
                <a:cs typeface="Arial"/>
              </a:rPr>
              <a:t/>
            </a:r>
            <a:br>
              <a:rPr lang="en-US" sz="2800" dirty="0" smtClean="0">
                <a:latin typeface="Arial"/>
                <a:cs typeface="Arial"/>
              </a:rPr>
            </a:br>
            <a:r>
              <a:rPr lang="en-US" sz="2000" dirty="0" err="1" smtClean="0">
                <a:latin typeface="Arial"/>
                <a:cs typeface="Arial"/>
              </a:rPr>
              <a:t>Ekipa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hasoru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malu</a:t>
            </a:r>
            <a:r>
              <a:rPr lang="en-US" sz="2000" dirty="0" smtClean="0">
                <a:latin typeface="Arial"/>
                <a:cs typeface="Arial"/>
              </a:rPr>
              <a:t> no </a:t>
            </a:r>
            <a:r>
              <a:rPr lang="en-US" sz="2000" dirty="0" err="1" smtClean="0">
                <a:latin typeface="Arial"/>
                <a:cs typeface="Arial"/>
              </a:rPr>
              <a:t>hala’o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peskiza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iha</a:t>
            </a:r>
            <a:r>
              <a:rPr lang="en-US" sz="2000" dirty="0" smtClean="0">
                <a:latin typeface="Arial"/>
                <a:cs typeface="Arial"/>
              </a:rPr>
              <a:t> :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 - </a:t>
            </a:r>
            <a:r>
              <a:rPr lang="en-US" sz="2000" dirty="0" err="1" smtClean="0">
                <a:latin typeface="Arial"/>
                <a:cs typeface="Arial"/>
              </a:rPr>
              <a:t>Sukus</a:t>
            </a:r>
            <a:r>
              <a:rPr lang="en-US" sz="2000" dirty="0" smtClean="0">
                <a:latin typeface="Arial"/>
                <a:cs typeface="Arial"/>
              </a:rPr>
              <a:t> 	</a:t>
            </a:r>
            <a:r>
              <a:rPr lang="en-US" sz="2000" b="1" dirty="0" smtClean="0">
                <a:latin typeface="Arial"/>
                <a:cs typeface="Arial"/>
              </a:rPr>
              <a:t>16</a:t>
            </a:r>
            <a:r>
              <a:rPr lang="en-US" sz="2000" dirty="0" smtClean="0">
                <a:latin typeface="Arial"/>
                <a:cs typeface="Arial"/>
              </a:rPr>
              <a:t> no 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-  </a:t>
            </a:r>
            <a:r>
              <a:rPr lang="en-US" sz="2000" dirty="0" err="1" smtClean="0">
                <a:latin typeface="Arial"/>
                <a:cs typeface="Arial"/>
              </a:rPr>
              <a:t>Aldeia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b="1" dirty="0" smtClean="0">
                <a:latin typeface="Arial"/>
                <a:cs typeface="Arial"/>
              </a:rPr>
              <a:t>32</a:t>
            </a:r>
            <a:r>
              <a:rPr lang="en-US" sz="2000" dirty="0" smtClean="0">
                <a:latin typeface="Arial"/>
                <a:cs typeface="Arial"/>
              </a:rPr>
              <a:t/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- Ekipa </a:t>
            </a:r>
            <a:r>
              <a:rPr lang="en-US" sz="2000" dirty="0" err="1" smtClean="0">
                <a:latin typeface="Arial"/>
                <a:cs typeface="Arial"/>
              </a:rPr>
              <a:t>hala’o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entrevista</a:t>
            </a:r>
            <a:r>
              <a:rPr lang="en-US" sz="2000" dirty="0" smtClean="0">
                <a:latin typeface="Arial"/>
                <a:cs typeface="Arial"/>
              </a:rPr>
              <a:t>  ka </a:t>
            </a:r>
            <a:r>
              <a:rPr lang="en-US" sz="2000" dirty="0" err="1" smtClean="0">
                <a:latin typeface="Arial"/>
                <a:cs typeface="Arial"/>
              </a:rPr>
              <a:t>hasoru</a:t>
            </a:r>
            <a:r>
              <a:rPr lang="en-US" sz="2000" dirty="0" smtClean="0">
                <a:latin typeface="Arial"/>
                <a:cs typeface="Arial"/>
              </a:rPr>
              <a:t> </a:t>
            </a:r>
            <a:r>
              <a:rPr lang="en-US" sz="2000" dirty="0" err="1" smtClean="0">
                <a:latin typeface="Arial"/>
                <a:cs typeface="Arial"/>
              </a:rPr>
              <a:t>malu</a:t>
            </a:r>
            <a:r>
              <a:rPr lang="en-US" sz="2000" dirty="0" smtClean="0">
                <a:latin typeface="Arial"/>
                <a:cs typeface="Arial"/>
              </a:rPr>
              <a:t> ho :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- Mane </a:t>
            </a:r>
            <a:r>
              <a:rPr lang="en-US" sz="2000" dirty="0" err="1" smtClean="0">
                <a:latin typeface="Arial"/>
                <a:cs typeface="Arial"/>
              </a:rPr>
              <a:t>na’in</a:t>
            </a:r>
            <a:r>
              <a:rPr lang="en-US" sz="2000" dirty="0" smtClean="0">
                <a:latin typeface="Arial"/>
                <a:cs typeface="Arial"/>
              </a:rPr>
              <a:t>    64 (</a:t>
            </a:r>
            <a:r>
              <a:rPr lang="en-US" sz="2000" dirty="0" err="1" smtClean="0">
                <a:latin typeface="Arial"/>
                <a:cs typeface="Arial"/>
              </a:rPr>
              <a:t>idade</a:t>
            </a:r>
            <a:r>
              <a:rPr lang="en-US" sz="2000" dirty="0" smtClean="0">
                <a:latin typeface="Arial"/>
                <a:cs typeface="Arial"/>
              </a:rPr>
              <a:t> 55 – 80 </a:t>
            </a:r>
            <a:r>
              <a:rPr lang="en-US" sz="2000" dirty="0" err="1" smtClean="0">
                <a:latin typeface="Arial"/>
                <a:cs typeface="Arial"/>
              </a:rPr>
              <a:t>anos</a:t>
            </a:r>
            <a:r>
              <a:rPr lang="en-US" sz="2000" dirty="0" smtClean="0">
                <a:latin typeface="Arial"/>
                <a:cs typeface="Arial"/>
              </a:rPr>
              <a:t>)</a:t>
            </a:r>
            <a:br>
              <a:rPr lang="en-US" sz="2000" dirty="0" smtClean="0">
                <a:latin typeface="Arial"/>
                <a:cs typeface="Arial"/>
              </a:rPr>
            </a:br>
            <a:r>
              <a:rPr lang="en-US" sz="2000" dirty="0" smtClean="0">
                <a:latin typeface="Arial"/>
                <a:cs typeface="Arial"/>
              </a:rPr>
              <a:t>     - </a:t>
            </a:r>
            <a:r>
              <a:rPr lang="en-US" sz="2000" dirty="0" err="1" smtClean="0">
                <a:latin typeface="Arial"/>
                <a:cs typeface="Arial"/>
              </a:rPr>
              <a:t>Feto</a:t>
            </a:r>
            <a:r>
              <a:rPr lang="en-US" sz="2000" dirty="0" smtClean="0">
                <a:latin typeface="Arial"/>
                <a:cs typeface="Arial"/>
              </a:rPr>
              <a:t>   </a:t>
            </a:r>
            <a:r>
              <a:rPr lang="en-US" sz="2000" dirty="0" err="1" smtClean="0">
                <a:latin typeface="Arial"/>
                <a:cs typeface="Arial"/>
              </a:rPr>
              <a:t>na’in</a:t>
            </a:r>
            <a:r>
              <a:rPr lang="en-US" sz="2000" dirty="0" smtClean="0">
                <a:latin typeface="Arial"/>
                <a:cs typeface="Arial"/>
              </a:rPr>
              <a:t>    84 (</a:t>
            </a:r>
            <a:r>
              <a:rPr lang="en-US" sz="2000" dirty="0" err="1" smtClean="0">
                <a:latin typeface="Arial"/>
                <a:cs typeface="Arial"/>
              </a:rPr>
              <a:t>idade</a:t>
            </a:r>
            <a:r>
              <a:rPr lang="en-US" sz="2000" dirty="0" smtClean="0">
                <a:latin typeface="Arial"/>
                <a:cs typeface="Arial"/>
              </a:rPr>
              <a:t> 50 – 80 </a:t>
            </a:r>
            <a:r>
              <a:rPr lang="en-US" sz="2000" dirty="0" err="1" smtClean="0">
                <a:latin typeface="Arial"/>
                <a:cs typeface="Arial"/>
              </a:rPr>
              <a:t>anos</a:t>
            </a:r>
            <a:r>
              <a:rPr lang="en-US" sz="2800" dirty="0" smtClean="0">
                <a:latin typeface="Arial"/>
                <a:cs typeface="Arial"/>
              </a:rPr>
              <a:t>)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5123" name="Picture 3" descr="D:\Fev.2012\DSC007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1674055" y="3994331"/>
            <a:ext cx="1690531" cy="1435524"/>
          </a:xfrm>
          <a:prstGeom prst="rect">
            <a:avLst/>
          </a:prstGeom>
          <a:noFill/>
        </p:spPr>
      </p:pic>
      <p:pic>
        <p:nvPicPr>
          <p:cNvPr id="6" name="Picture 5" descr="1 (8)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5855547" y="3994331"/>
            <a:ext cx="1591733" cy="1435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C:\Users\JUST\Desktop\seleksi foto\SAM_436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68781977" y="-26517599"/>
            <a:ext cx="2213657" cy="1534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4926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1" y="829215"/>
            <a:ext cx="8382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dirty="0" smtClean="0">
                <a:latin typeface="Arial"/>
                <a:cs typeface="Arial"/>
              </a:rPr>
              <a:t>(SAMPLE)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>
                <a:latin typeface="Arial"/>
                <a:cs typeface="Arial"/>
              </a:rPr>
              <a:t>Suku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Kakaven</a:t>
            </a:r>
            <a:r>
              <a:rPr lang="en-US" dirty="0" smtClean="0">
                <a:latin typeface="Arial"/>
                <a:cs typeface="Arial"/>
              </a:rPr>
              <a:t> 				: 864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pPr lvl="1"/>
            <a:r>
              <a:rPr lang="en-US" dirty="0">
                <a:latin typeface="Arial"/>
                <a:cs typeface="Arial"/>
              </a:rPr>
              <a:t>	</a:t>
            </a:r>
            <a:r>
              <a:rPr lang="en-US" dirty="0" smtClean="0">
                <a:latin typeface="Arial"/>
                <a:cs typeface="Arial"/>
              </a:rPr>
              <a:t>Vaihoho </a:t>
            </a:r>
            <a:r>
              <a:rPr lang="en-US" i="1" dirty="0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Feto</a:t>
            </a:r>
            <a:r>
              <a:rPr lang="en-US" i="1" dirty="0" smtClean="0">
                <a:latin typeface="Arial"/>
                <a:cs typeface="Arial"/>
              </a:rPr>
              <a:t>/Mane) </a:t>
            </a:r>
            <a:r>
              <a:rPr lang="en-US" dirty="0" smtClean="0">
                <a:latin typeface="Arial"/>
                <a:cs typeface="Arial"/>
              </a:rPr>
              <a:t>		: 20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ea"/>
              <a:buAutoNum type="circleNumDbPlain"/>
            </a:pPr>
            <a:r>
              <a:rPr lang="en-US" dirty="0" err="1" smtClean="0">
                <a:latin typeface="Arial"/>
                <a:cs typeface="Arial"/>
              </a:rPr>
              <a:t>Suku</a:t>
            </a:r>
            <a:r>
              <a:rPr lang="en-US" dirty="0" smtClean="0">
                <a:latin typeface="Arial"/>
                <a:cs typeface="Arial"/>
              </a:rPr>
              <a:t> Rasa 					: 1.564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		Vaihoho </a:t>
            </a:r>
            <a:r>
              <a:rPr lang="en-US" i="1" dirty="0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Feto</a:t>
            </a:r>
            <a:r>
              <a:rPr lang="en-US" i="1" dirty="0" smtClean="0">
                <a:latin typeface="Arial"/>
                <a:cs typeface="Arial"/>
              </a:rPr>
              <a:t>/Mane) </a:t>
            </a:r>
            <a:r>
              <a:rPr lang="en-US" dirty="0" smtClean="0">
                <a:latin typeface="Arial"/>
                <a:cs typeface="Arial"/>
              </a:rPr>
              <a:t>		: 10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ea"/>
              <a:buAutoNum type="circleNumDbPlain" startAt="3"/>
            </a:pPr>
            <a:r>
              <a:rPr lang="en-US" dirty="0" err="1" smtClean="0">
                <a:latin typeface="Arial"/>
                <a:cs typeface="Arial"/>
              </a:rPr>
              <a:t>Suku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Bauro</a:t>
            </a:r>
            <a:r>
              <a:rPr lang="en-US" dirty="0" smtClean="0">
                <a:latin typeface="Arial"/>
                <a:cs typeface="Arial"/>
              </a:rPr>
              <a:t> 					: 2.455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		Vaihoho </a:t>
            </a:r>
            <a:r>
              <a:rPr lang="en-US" i="1" dirty="0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Feto</a:t>
            </a:r>
            <a:r>
              <a:rPr lang="en-US" i="1" dirty="0" smtClean="0">
                <a:latin typeface="Arial"/>
                <a:cs typeface="Arial"/>
              </a:rPr>
              <a:t>/Mane) </a:t>
            </a:r>
            <a:r>
              <a:rPr lang="en-US" dirty="0" smtClean="0">
                <a:latin typeface="Arial"/>
                <a:cs typeface="Arial"/>
              </a:rPr>
              <a:t>		: 62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>
              <a:buFont typeface="+mj-ea"/>
              <a:buAutoNum type="circleNumDbPlain" startAt="4"/>
            </a:pPr>
            <a:r>
              <a:rPr lang="en-US" dirty="0" err="1" smtClean="0">
                <a:latin typeface="Arial"/>
                <a:cs typeface="Arial"/>
              </a:rPr>
              <a:t>Suko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Fuiloru</a:t>
            </a: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i="1" dirty="0" smtClean="0">
                <a:latin typeface="Arial"/>
                <a:cs typeface="Arial"/>
              </a:rPr>
              <a:t>(</a:t>
            </a:r>
            <a:r>
              <a:rPr lang="en-US" i="1" dirty="0" err="1" smtClean="0">
                <a:latin typeface="Arial"/>
                <a:cs typeface="Arial"/>
              </a:rPr>
              <a:t>Aldeia</a:t>
            </a:r>
            <a:r>
              <a:rPr lang="en-US" i="1" dirty="0" smtClean="0">
                <a:latin typeface="Arial"/>
                <a:cs typeface="Arial"/>
              </a:rPr>
              <a:t> </a:t>
            </a:r>
            <a:r>
              <a:rPr lang="en-US" i="1" dirty="0" err="1" smtClean="0">
                <a:latin typeface="Arial"/>
                <a:cs typeface="Arial"/>
              </a:rPr>
              <a:t>Assalaino</a:t>
            </a:r>
            <a:r>
              <a:rPr lang="en-US" i="1" dirty="0" smtClean="0">
                <a:latin typeface="Arial"/>
                <a:cs typeface="Arial"/>
              </a:rPr>
              <a:t>, </a:t>
            </a:r>
            <a:r>
              <a:rPr lang="en-US" i="1" dirty="0" err="1" smtClean="0">
                <a:latin typeface="Arial"/>
                <a:cs typeface="Arial"/>
              </a:rPr>
              <a:t>Ca’uluturu</a:t>
            </a:r>
            <a:r>
              <a:rPr lang="en-US" i="1" dirty="0" smtClean="0">
                <a:latin typeface="Arial"/>
                <a:cs typeface="Arial"/>
              </a:rPr>
              <a:t> no </a:t>
            </a:r>
            <a:r>
              <a:rPr lang="en-US" i="1" dirty="0" err="1" smtClean="0">
                <a:latin typeface="Arial"/>
                <a:cs typeface="Arial"/>
              </a:rPr>
              <a:t>Titilari</a:t>
            </a:r>
            <a:r>
              <a:rPr lang="en-US" i="1" dirty="0" smtClean="0">
                <a:latin typeface="Arial"/>
                <a:cs typeface="Arial"/>
              </a:rPr>
              <a:t>) </a:t>
            </a:r>
          </a:p>
          <a:p>
            <a:pPr marL="514350" indent="-514350"/>
            <a:r>
              <a:rPr lang="en-US" dirty="0" smtClean="0">
                <a:latin typeface="Arial"/>
                <a:cs typeface="Arial"/>
              </a:rPr>
              <a:t>		Halo </a:t>
            </a:r>
            <a:r>
              <a:rPr lang="en-US" dirty="0" err="1" smtClean="0">
                <a:latin typeface="Arial"/>
                <a:cs typeface="Arial"/>
              </a:rPr>
              <a:t>sana</a:t>
            </a:r>
            <a:r>
              <a:rPr lang="en-US" dirty="0" smtClean="0">
                <a:latin typeface="Arial"/>
                <a:cs typeface="Arial"/>
              </a:rPr>
              <a:t> no </a:t>
            </a:r>
            <a:r>
              <a:rPr lang="en-US" dirty="0" err="1" smtClean="0">
                <a:latin typeface="Arial"/>
                <a:cs typeface="Arial"/>
              </a:rPr>
              <a:t>bikan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rai</a:t>
            </a:r>
            <a:r>
              <a:rPr lang="en-US" dirty="0" smtClean="0">
                <a:latin typeface="Arial"/>
                <a:cs typeface="Arial"/>
              </a:rPr>
              <a:t> 	: </a:t>
            </a:r>
            <a:r>
              <a:rPr lang="en-US" dirty="0" err="1" smtClean="0">
                <a:latin typeface="Arial"/>
                <a:cs typeface="Arial"/>
              </a:rPr>
              <a:t>Hatene</a:t>
            </a:r>
            <a:r>
              <a:rPr lang="en-US" dirty="0" smtClean="0">
                <a:latin typeface="Arial"/>
                <a:cs typeface="Arial"/>
              </a:rPr>
              <a:t>  :17 no </a:t>
            </a:r>
            <a:r>
              <a:rPr lang="en-US" dirty="0" err="1" smtClean="0">
                <a:latin typeface="Arial"/>
                <a:cs typeface="Arial"/>
              </a:rPr>
              <a:t>bele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 err="1" smtClean="0">
                <a:latin typeface="Arial"/>
                <a:cs typeface="Arial"/>
              </a:rPr>
              <a:t>produz</a:t>
            </a:r>
            <a:r>
              <a:rPr lang="en-US" dirty="0" smtClean="0">
                <a:latin typeface="Arial"/>
                <a:cs typeface="Arial"/>
              </a:rPr>
              <a:t> : 10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r>
              <a:rPr lang="en-US" dirty="0" smtClean="0">
                <a:latin typeface="Arial"/>
                <a:cs typeface="Arial"/>
              </a:rPr>
              <a:t> </a:t>
            </a:r>
          </a:p>
          <a:p>
            <a:pPr marL="514350" indent="-514350"/>
            <a:r>
              <a:rPr lang="en-US" dirty="0" smtClean="0">
                <a:latin typeface="Arial"/>
                <a:cs typeface="Arial"/>
              </a:rPr>
              <a:t>        		</a:t>
            </a:r>
            <a:r>
              <a:rPr lang="en-US" dirty="0" err="1" smtClean="0">
                <a:latin typeface="Arial"/>
                <a:cs typeface="Arial"/>
              </a:rPr>
              <a:t>Vaihoho</a:t>
            </a:r>
            <a:r>
              <a:rPr lang="en-US" dirty="0" smtClean="0">
                <a:latin typeface="Arial"/>
                <a:cs typeface="Arial"/>
              </a:rPr>
              <a:t> 					: 54 </a:t>
            </a:r>
            <a:r>
              <a:rPr lang="en-US" dirty="0" err="1" smtClean="0">
                <a:latin typeface="Arial"/>
                <a:cs typeface="Arial"/>
              </a:rPr>
              <a:t>pessoas</a:t>
            </a:r>
            <a:endParaRPr lang="en-US" dirty="0" smtClean="0">
              <a:latin typeface="Arial"/>
              <a:cs typeface="Arial"/>
            </a:endParaRPr>
          </a:p>
          <a:p>
            <a:pPr marL="514350" indent="-514350"/>
            <a:r>
              <a:rPr lang="en-US" dirty="0" smtClean="0">
                <a:latin typeface="Arial"/>
                <a:cs typeface="Arial"/>
              </a:rPr>
              <a:t>        		</a:t>
            </a:r>
          </a:p>
        </p:txBody>
      </p:sp>
      <p:sp>
        <p:nvSpPr>
          <p:cNvPr id="3" name="Rectangle 2"/>
          <p:cNvSpPr/>
          <p:nvPr/>
        </p:nvSpPr>
        <p:spPr>
          <a:xfrm>
            <a:off x="660016" y="182884"/>
            <a:ext cx="7584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 smtClean="0">
                <a:latin typeface="Arial"/>
                <a:cs typeface="Arial"/>
              </a:rPr>
              <a:t>Rezultadu</a:t>
            </a:r>
            <a:r>
              <a:rPr lang="en-US" sz="3600" b="1" dirty="0" smtClean="0">
                <a:latin typeface="Arial"/>
                <a:cs typeface="Arial"/>
              </a:rPr>
              <a:t> Peskiza </a:t>
            </a:r>
            <a:r>
              <a:rPr lang="en-US" sz="3600" b="1" dirty="0" err="1" smtClean="0">
                <a:latin typeface="Arial"/>
                <a:cs typeface="Arial"/>
              </a:rPr>
              <a:t>Balun</a:t>
            </a:r>
            <a:r>
              <a:rPr lang="en-US" sz="3600" b="1" dirty="0" smtClean="0">
                <a:latin typeface="Arial"/>
                <a:cs typeface="Arial"/>
              </a:rPr>
              <a:t> </a:t>
            </a:r>
            <a:r>
              <a:rPr lang="en-US" sz="3600" b="1" dirty="0" err="1" smtClean="0">
                <a:latin typeface="Arial"/>
                <a:cs typeface="Arial"/>
              </a:rPr>
              <a:t>Hatudu</a:t>
            </a:r>
            <a:r>
              <a:rPr lang="en-US" sz="3600" b="1" dirty="0" smtClean="0">
                <a:latin typeface="Arial"/>
                <a:cs typeface="Arial"/>
              </a:rPr>
              <a:t>:</a:t>
            </a:r>
          </a:p>
        </p:txBody>
      </p:sp>
      <p:pic>
        <p:nvPicPr>
          <p:cNvPr id="4" name="Picture 3" descr="IMG_106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2323" y="949344"/>
            <a:ext cx="2261158" cy="1489055"/>
          </a:xfrm>
          <a:prstGeom prst="rect">
            <a:avLst/>
          </a:prstGeom>
        </p:spPr>
      </p:pic>
      <p:pic>
        <p:nvPicPr>
          <p:cNvPr id="1026" name="Picture 2" descr="C:\Users\JUST\Desktop\seleksi foto\SAM_08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3905" y="4042410"/>
            <a:ext cx="2279576" cy="1662143"/>
          </a:xfrm>
          <a:prstGeom prst="rect">
            <a:avLst/>
          </a:prstGeom>
          <a:noFill/>
        </p:spPr>
      </p:pic>
      <p:pic>
        <p:nvPicPr>
          <p:cNvPr id="1028" name="Picture 4" descr="C:\Users\JUST\Desktop\seleksi foto\DSC003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083" y="4042410"/>
            <a:ext cx="2612843" cy="1673888"/>
          </a:xfrm>
          <a:prstGeom prst="rect">
            <a:avLst/>
          </a:prstGeom>
          <a:noFill/>
        </p:spPr>
      </p:pic>
      <p:pic>
        <p:nvPicPr>
          <p:cNvPr id="1029" name="Picture 5" descr="C:\Users\JUST\Desktop\seleksi foto\SAM_066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93514" y="4042410"/>
            <a:ext cx="2507069" cy="1662143"/>
          </a:xfrm>
          <a:prstGeom prst="rect">
            <a:avLst/>
          </a:prstGeom>
          <a:noFill/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667</Words>
  <Application>Microsoft Macintosh PowerPoint</Application>
  <PresentationFormat>On-screen Show (4:3)</PresentationFormat>
  <Paragraphs>160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2. Rituais nebe ameasadu lakon mak :        Inaugura uma, Hatun rota no bandeira no sst.   3. Matenek tradisionais nebe ameasadu lakon        mak :       Tafui, loina/lonina/lonia, haktuir istoria no aiknanoik.  4. Habilidade tradisionais nebe ameasadu atu        lakon mak hanesan :  Halo sana no bikan rai, halo enfeites,  homan,        halo piaun no sst.</vt:lpstr>
      <vt:lpstr>PowerPoint Presentation</vt:lpstr>
      <vt:lpstr>PowerPoint Presentation</vt:lpstr>
      <vt:lpstr>PowerPoint Presentation</vt:lpstr>
      <vt:lpstr>PowerPoint Presentation</vt:lpstr>
      <vt:lpstr>Peskiza no komunidade  Ekipa hasoru malu no hala’o peskiza iha :             - Sukus  16 no       -  Aldeia 32      - Ekipa hala’o entrevista  ka hasoru malu ho :      - Mane na’in    64 (idade 55 – 80 anos)      - Feto   na’in    84 (idade 50 – 80 anos)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Obrigadu ba ita boot sira nia atensaun !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Lutzia Pichler</dc:creator>
  <cp:keywords/>
  <dc:description/>
  <cp:lastModifiedBy>Kim Dunphy</cp:lastModifiedBy>
  <cp:revision>90</cp:revision>
  <dcterms:created xsi:type="dcterms:W3CDTF">2013-07-09T05:45:36Z</dcterms:created>
  <dcterms:modified xsi:type="dcterms:W3CDTF">2013-07-23T01:44:12Z</dcterms:modified>
  <cp:category/>
</cp:coreProperties>
</file>